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4" r:id="rId2"/>
  </p:sldIdLst>
  <p:sldSz cx="7556500" cy="16103600"/>
  <p:notesSz cx="6797675" cy="9926638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5737"/>
    <a:srgbClr val="E6E6E6"/>
    <a:srgbClr val="E48628"/>
    <a:srgbClr val="D4AE2C"/>
    <a:srgbClr val="232E66"/>
    <a:srgbClr val="464A4B"/>
    <a:srgbClr val="505455"/>
    <a:srgbClr val="616160"/>
    <a:srgbClr val="C9CACA"/>
    <a:srgbClr val="C9CB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792" autoAdjust="0"/>
    <p:restoredTop sz="94660"/>
  </p:normalViewPr>
  <p:slideViewPr>
    <p:cSldViewPr>
      <p:cViewPr>
        <p:scale>
          <a:sx n="71" d="100"/>
          <a:sy n="71" d="100"/>
        </p:scale>
        <p:origin x="1792" y="3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67213" y="4992116"/>
            <a:ext cx="6428422" cy="338175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34427" y="9018016"/>
            <a:ext cx="5293995" cy="4025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6/5/2024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6/5/2024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78142" y="3703828"/>
            <a:ext cx="3289839" cy="106283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3894867" y="3703828"/>
            <a:ext cx="3289839" cy="106283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6/5/2024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6/5/2024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6/5/2024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123956" y="10368051"/>
            <a:ext cx="3436048" cy="350786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8142" y="644144"/>
            <a:ext cx="6806565" cy="25765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8142" y="3703828"/>
            <a:ext cx="6806565" cy="106283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71369" y="14976348"/>
            <a:ext cx="2420112" cy="805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8142" y="14976348"/>
            <a:ext cx="1739455" cy="805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6/5/2024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45252" y="14976348"/>
            <a:ext cx="1739455" cy="805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3.sv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hyperlink" Target="mailto:meioambiente@famato.org.br" TargetMode="External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hyperlink" Target="https://sistemafamato.org.br/wp-content/uploads/2021/11/planilha-de-modulos-fiscais-em-MT.pd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455905" y="639746"/>
            <a:ext cx="2648585" cy="337185"/>
          </a:xfrm>
          <a:custGeom>
            <a:avLst/>
            <a:gdLst/>
            <a:ahLst/>
            <a:cxnLst/>
            <a:rect l="l" t="t" r="r" b="b"/>
            <a:pathLst>
              <a:path w="2648585" h="337184">
                <a:moveTo>
                  <a:pt x="212140" y="336740"/>
                </a:moveTo>
                <a:lnTo>
                  <a:pt x="2436050" y="336740"/>
                </a:lnTo>
                <a:lnTo>
                  <a:pt x="2484690" y="331137"/>
                </a:lnTo>
                <a:lnTo>
                  <a:pt x="2529342" y="315177"/>
                </a:lnTo>
                <a:lnTo>
                  <a:pt x="2568731" y="290134"/>
                </a:lnTo>
                <a:lnTo>
                  <a:pt x="2601584" y="257281"/>
                </a:lnTo>
                <a:lnTo>
                  <a:pt x="2626628" y="217891"/>
                </a:lnTo>
                <a:lnTo>
                  <a:pt x="2642588" y="173240"/>
                </a:lnTo>
                <a:lnTo>
                  <a:pt x="2648191" y="124599"/>
                </a:lnTo>
                <a:lnTo>
                  <a:pt x="2648191" y="0"/>
                </a:lnTo>
                <a:lnTo>
                  <a:pt x="0" y="0"/>
                </a:lnTo>
                <a:lnTo>
                  <a:pt x="0" y="124599"/>
                </a:lnTo>
                <a:lnTo>
                  <a:pt x="5603" y="173240"/>
                </a:lnTo>
                <a:lnTo>
                  <a:pt x="21563" y="217891"/>
                </a:lnTo>
                <a:lnTo>
                  <a:pt x="46606" y="257281"/>
                </a:lnTo>
                <a:lnTo>
                  <a:pt x="79459" y="290134"/>
                </a:lnTo>
                <a:lnTo>
                  <a:pt x="118848" y="315177"/>
                </a:lnTo>
                <a:lnTo>
                  <a:pt x="163500" y="331137"/>
                </a:lnTo>
                <a:lnTo>
                  <a:pt x="212140" y="336740"/>
                </a:lnTo>
                <a:close/>
              </a:path>
            </a:pathLst>
          </a:custGeom>
          <a:ln w="12699">
            <a:solidFill>
              <a:srgbClr val="1D573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077772" y="301082"/>
            <a:ext cx="1191895" cy="337185"/>
          </a:xfrm>
          <a:custGeom>
            <a:avLst/>
            <a:gdLst/>
            <a:ahLst/>
            <a:cxnLst/>
            <a:rect l="l" t="t" r="r" b="b"/>
            <a:pathLst>
              <a:path w="1191895" h="337184">
                <a:moveTo>
                  <a:pt x="979677" y="0"/>
                </a:moveTo>
                <a:lnTo>
                  <a:pt x="212140" y="0"/>
                </a:lnTo>
                <a:lnTo>
                  <a:pt x="163500" y="5603"/>
                </a:lnTo>
                <a:lnTo>
                  <a:pt x="118848" y="21563"/>
                </a:lnTo>
                <a:lnTo>
                  <a:pt x="79459" y="46606"/>
                </a:lnTo>
                <a:lnTo>
                  <a:pt x="46606" y="79459"/>
                </a:lnTo>
                <a:lnTo>
                  <a:pt x="21563" y="118848"/>
                </a:lnTo>
                <a:lnTo>
                  <a:pt x="5603" y="163500"/>
                </a:lnTo>
                <a:lnTo>
                  <a:pt x="0" y="212140"/>
                </a:lnTo>
                <a:lnTo>
                  <a:pt x="0" y="336740"/>
                </a:lnTo>
                <a:lnTo>
                  <a:pt x="1191818" y="336740"/>
                </a:lnTo>
                <a:lnTo>
                  <a:pt x="1191818" y="212140"/>
                </a:lnTo>
                <a:lnTo>
                  <a:pt x="1186215" y="163500"/>
                </a:lnTo>
                <a:lnTo>
                  <a:pt x="1170255" y="118848"/>
                </a:lnTo>
                <a:lnTo>
                  <a:pt x="1145212" y="79459"/>
                </a:lnTo>
                <a:lnTo>
                  <a:pt x="1112359" y="46606"/>
                </a:lnTo>
                <a:lnTo>
                  <a:pt x="1072970" y="21563"/>
                </a:lnTo>
                <a:lnTo>
                  <a:pt x="1028318" y="5603"/>
                </a:lnTo>
                <a:lnTo>
                  <a:pt x="979677" y="0"/>
                </a:lnTo>
                <a:close/>
              </a:path>
            </a:pathLst>
          </a:custGeom>
          <a:ln w="12700">
            <a:solidFill>
              <a:srgbClr val="1D573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-129648" y="6457014"/>
            <a:ext cx="7614553" cy="1713513"/>
            <a:chOff x="0" y="5526608"/>
            <a:chExt cx="3750945" cy="4173220"/>
          </a:xfrm>
        </p:grpSpPr>
        <p:sp>
          <p:nvSpPr>
            <p:cNvPr id="6" name="object 6"/>
            <p:cNvSpPr/>
            <p:nvPr/>
          </p:nvSpPr>
          <p:spPr>
            <a:xfrm>
              <a:off x="76647" y="5718189"/>
              <a:ext cx="3674298" cy="3981639"/>
            </a:xfrm>
            <a:custGeom>
              <a:avLst/>
              <a:gdLst/>
              <a:ahLst/>
              <a:cxnLst/>
              <a:rect l="l" t="t" r="r" b="b"/>
              <a:pathLst>
                <a:path w="3750945" h="4173220">
                  <a:moveTo>
                    <a:pt x="3750650" y="0"/>
                  </a:moveTo>
                  <a:lnTo>
                    <a:pt x="0" y="0"/>
                  </a:lnTo>
                  <a:lnTo>
                    <a:pt x="0" y="4173219"/>
                  </a:lnTo>
                  <a:lnTo>
                    <a:pt x="2868965" y="4173219"/>
                  </a:lnTo>
                  <a:lnTo>
                    <a:pt x="2917341" y="4171915"/>
                  </a:lnTo>
                  <a:lnTo>
                    <a:pt x="2965035" y="4168046"/>
                  </a:lnTo>
                  <a:lnTo>
                    <a:pt x="3011979" y="4161680"/>
                  </a:lnTo>
                  <a:lnTo>
                    <a:pt x="3058108" y="4152884"/>
                  </a:lnTo>
                  <a:lnTo>
                    <a:pt x="3103353" y="4141725"/>
                  </a:lnTo>
                  <a:lnTo>
                    <a:pt x="3147647" y="4128271"/>
                  </a:lnTo>
                  <a:lnTo>
                    <a:pt x="3190922" y="4112588"/>
                  </a:lnTo>
                  <a:lnTo>
                    <a:pt x="3233113" y="4094745"/>
                  </a:lnTo>
                  <a:lnTo>
                    <a:pt x="3274151" y="4074808"/>
                  </a:lnTo>
                  <a:lnTo>
                    <a:pt x="3313969" y="4052844"/>
                  </a:lnTo>
                  <a:lnTo>
                    <a:pt x="3352501" y="4028921"/>
                  </a:lnTo>
                  <a:lnTo>
                    <a:pt x="3389678" y="4003106"/>
                  </a:lnTo>
                  <a:lnTo>
                    <a:pt x="3425433" y="3975466"/>
                  </a:lnTo>
                  <a:lnTo>
                    <a:pt x="3459700" y="3946069"/>
                  </a:lnTo>
                  <a:lnTo>
                    <a:pt x="3492411" y="3914981"/>
                  </a:lnTo>
                  <a:lnTo>
                    <a:pt x="3523499" y="3882270"/>
                  </a:lnTo>
                  <a:lnTo>
                    <a:pt x="3552897" y="3848003"/>
                  </a:lnTo>
                  <a:lnTo>
                    <a:pt x="3580537" y="3812247"/>
                  </a:lnTo>
                  <a:lnTo>
                    <a:pt x="3606352" y="3775070"/>
                  </a:lnTo>
                  <a:lnTo>
                    <a:pt x="3630275" y="3736539"/>
                  </a:lnTo>
                  <a:lnTo>
                    <a:pt x="3652238" y="3696721"/>
                  </a:lnTo>
                  <a:lnTo>
                    <a:pt x="3672175" y="3655683"/>
                  </a:lnTo>
                  <a:lnTo>
                    <a:pt x="3690019" y="3613492"/>
                  </a:lnTo>
                  <a:lnTo>
                    <a:pt x="3705701" y="3570216"/>
                  </a:lnTo>
                  <a:lnTo>
                    <a:pt x="3719155" y="3525922"/>
                  </a:lnTo>
                  <a:lnTo>
                    <a:pt x="3730314" y="3480677"/>
                  </a:lnTo>
                  <a:lnTo>
                    <a:pt x="3739110" y="3434549"/>
                  </a:lnTo>
                  <a:lnTo>
                    <a:pt x="3745476" y="3387604"/>
                  </a:lnTo>
                  <a:lnTo>
                    <a:pt x="3749345" y="3339910"/>
                  </a:lnTo>
                  <a:lnTo>
                    <a:pt x="3750650" y="3291535"/>
                  </a:lnTo>
                  <a:lnTo>
                    <a:pt x="3750650" y="0"/>
                  </a:lnTo>
                  <a:close/>
                </a:path>
              </a:pathLst>
            </a:custGeom>
            <a:solidFill>
              <a:srgbClr val="BBD8C7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7" name="object 7"/>
            <p:cNvSpPr/>
            <p:nvPr/>
          </p:nvSpPr>
          <p:spPr>
            <a:xfrm>
              <a:off x="0" y="5526608"/>
              <a:ext cx="3750945" cy="4173220"/>
            </a:xfrm>
            <a:custGeom>
              <a:avLst/>
              <a:gdLst/>
              <a:ahLst/>
              <a:cxnLst/>
              <a:rect l="l" t="t" r="r" b="b"/>
              <a:pathLst>
                <a:path w="3750945" h="4173220">
                  <a:moveTo>
                    <a:pt x="0" y="4173219"/>
                  </a:moveTo>
                  <a:lnTo>
                    <a:pt x="2868965" y="4173219"/>
                  </a:lnTo>
                  <a:lnTo>
                    <a:pt x="2917341" y="4171915"/>
                  </a:lnTo>
                  <a:lnTo>
                    <a:pt x="2965035" y="4168046"/>
                  </a:lnTo>
                  <a:lnTo>
                    <a:pt x="3011979" y="4161680"/>
                  </a:lnTo>
                  <a:lnTo>
                    <a:pt x="3058108" y="4152884"/>
                  </a:lnTo>
                  <a:lnTo>
                    <a:pt x="3103353" y="4141725"/>
                  </a:lnTo>
                  <a:lnTo>
                    <a:pt x="3147647" y="4128271"/>
                  </a:lnTo>
                  <a:lnTo>
                    <a:pt x="3190922" y="4112588"/>
                  </a:lnTo>
                  <a:lnTo>
                    <a:pt x="3233113" y="4094745"/>
                  </a:lnTo>
                  <a:lnTo>
                    <a:pt x="3274151" y="4074808"/>
                  </a:lnTo>
                  <a:lnTo>
                    <a:pt x="3313969" y="4052844"/>
                  </a:lnTo>
                  <a:lnTo>
                    <a:pt x="3352501" y="4028921"/>
                  </a:lnTo>
                  <a:lnTo>
                    <a:pt x="3389678" y="4003106"/>
                  </a:lnTo>
                  <a:lnTo>
                    <a:pt x="3425433" y="3975466"/>
                  </a:lnTo>
                  <a:lnTo>
                    <a:pt x="3459700" y="3946069"/>
                  </a:lnTo>
                  <a:lnTo>
                    <a:pt x="3492411" y="3914981"/>
                  </a:lnTo>
                  <a:lnTo>
                    <a:pt x="3523499" y="3882270"/>
                  </a:lnTo>
                  <a:lnTo>
                    <a:pt x="3552897" y="3848003"/>
                  </a:lnTo>
                  <a:lnTo>
                    <a:pt x="3580537" y="3812247"/>
                  </a:lnTo>
                  <a:lnTo>
                    <a:pt x="3606352" y="3775070"/>
                  </a:lnTo>
                  <a:lnTo>
                    <a:pt x="3630275" y="3736539"/>
                  </a:lnTo>
                  <a:lnTo>
                    <a:pt x="3652238" y="3696721"/>
                  </a:lnTo>
                  <a:lnTo>
                    <a:pt x="3672175" y="3655683"/>
                  </a:lnTo>
                  <a:lnTo>
                    <a:pt x="3690019" y="3613492"/>
                  </a:lnTo>
                  <a:lnTo>
                    <a:pt x="3705701" y="3570216"/>
                  </a:lnTo>
                  <a:lnTo>
                    <a:pt x="3719155" y="3525922"/>
                  </a:lnTo>
                  <a:lnTo>
                    <a:pt x="3730314" y="3480677"/>
                  </a:lnTo>
                  <a:lnTo>
                    <a:pt x="3739110" y="3434549"/>
                  </a:lnTo>
                  <a:lnTo>
                    <a:pt x="3745476" y="3387604"/>
                  </a:lnTo>
                  <a:lnTo>
                    <a:pt x="3749345" y="3339910"/>
                  </a:lnTo>
                  <a:lnTo>
                    <a:pt x="3750650" y="3291535"/>
                  </a:lnTo>
                  <a:lnTo>
                    <a:pt x="3750650" y="0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1D573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8" name="object 38"/>
          <p:cNvSpPr/>
          <p:nvPr/>
        </p:nvSpPr>
        <p:spPr>
          <a:xfrm>
            <a:off x="11937" y="5923572"/>
            <a:ext cx="7492232" cy="552770"/>
          </a:xfrm>
          <a:custGeom>
            <a:avLst/>
            <a:gdLst/>
            <a:ahLst/>
            <a:cxnLst/>
            <a:rect l="l" t="t" r="r" b="b"/>
            <a:pathLst>
              <a:path w="7560309" h="568325">
                <a:moveTo>
                  <a:pt x="3709276" y="0"/>
                </a:moveTo>
                <a:lnTo>
                  <a:pt x="0" y="0"/>
                </a:lnTo>
                <a:lnTo>
                  <a:pt x="0" y="568007"/>
                </a:lnTo>
                <a:lnTo>
                  <a:pt x="7560005" y="568007"/>
                </a:lnTo>
                <a:lnTo>
                  <a:pt x="7560005" y="470141"/>
                </a:lnTo>
                <a:lnTo>
                  <a:pt x="4044975" y="470141"/>
                </a:lnTo>
                <a:lnTo>
                  <a:pt x="3997110" y="463799"/>
                </a:lnTo>
                <a:lnTo>
                  <a:pt x="3954100" y="445901"/>
                </a:lnTo>
                <a:lnTo>
                  <a:pt x="3917661" y="418139"/>
                </a:lnTo>
                <a:lnTo>
                  <a:pt x="3889508" y="382206"/>
                </a:lnTo>
                <a:lnTo>
                  <a:pt x="3871358" y="339794"/>
                </a:lnTo>
                <a:lnTo>
                  <a:pt x="3864927" y="292595"/>
                </a:lnTo>
                <a:lnTo>
                  <a:pt x="3864927" y="153504"/>
                </a:lnTo>
                <a:lnTo>
                  <a:pt x="3856992" y="104987"/>
                </a:lnTo>
                <a:lnTo>
                  <a:pt x="3834896" y="62849"/>
                </a:lnTo>
                <a:lnTo>
                  <a:pt x="3801202" y="29619"/>
                </a:lnTo>
                <a:lnTo>
                  <a:pt x="3758475" y="7826"/>
                </a:lnTo>
                <a:lnTo>
                  <a:pt x="3709276" y="0"/>
                </a:lnTo>
                <a:close/>
              </a:path>
            </a:pathLst>
          </a:custGeom>
          <a:solidFill>
            <a:srgbClr val="1D5737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" name="object 39"/>
          <p:cNvSpPr/>
          <p:nvPr/>
        </p:nvSpPr>
        <p:spPr>
          <a:xfrm>
            <a:off x="41765" y="8201349"/>
            <a:ext cx="7472969" cy="696444"/>
          </a:xfrm>
          <a:custGeom>
            <a:avLst/>
            <a:gdLst/>
            <a:ahLst/>
            <a:cxnLst/>
            <a:rect l="l" t="t" r="r" b="b"/>
            <a:pathLst>
              <a:path w="7560309" h="801370">
                <a:moveTo>
                  <a:pt x="7560005" y="0"/>
                </a:moveTo>
                <a:lnTo>
                  <a:pt x="1772009" y="0"/>
                </a:lnTo>
                <a:lnTo>
                  <a:pt x="1722382" y="5716"/>
                </a:lnTo>
                <a:lnTo>
                  <a:pt x="1676825" y="21998"/>
                </a:lnTo>
                <a:lnTo>
                  <a:pt x="1636636" y="47548"/>
                </a:lnTo>
                <a:lnTo>
                  <a:pt x="1603116" y="81065"/>
                </a:lnTo>
                <a:lnTo>
                  <a:pt x="1577564" y="121251"/>
                </a:lnTo>
                <a:lnTo>
                  <a:pt x="1561280" y="166807"/>
                </a:lnTo>
                <a:lnTo>
                  <a:pt x="1555563" y="216433"/>
                </a:lnTo>
                <a:lnTo>
                  <a:pt x="1555563" y="412572"/>
                </a:lnTo>
                <a:lnTo>
                  <a:pt x="1551529" y="457576"/>
                </a:lnTo>
                <a:lnTo>
                  <a:pt x="1539900" y="499934"/>
                </a:lnTo>
                <a:lnTo>
                  <a:pt x="1521382" y="538939"/>
                </a:lnTo>
                <a:lnTo>
                  <a:pt x="1496682" y="573882"/>
                </a:lnTo>
                <a:lnTo>
                  <a:pt x="1466507" y="604057"/>
                </a:lnTo>
                <a:lnTo>
                  <a:pt x="1431566" y="628758"/>
                </a:lnTo>
                <a:lnTo>
                  <a:pt x="1392564" y="647276"/>
                </a:lnTo>
                <a:lnTo>
                  <a:pt x="1350209" y="658906"/>
                </a:lnTo>
                <a:lnTo>
                  <a:pt x="1305208" y="662939"/>
                </a:lnTo>
                <a:lnTo>
                  <a:pt x="0" y="662939"/>
                </a:lnTo>
                <a:lnTo>
                  <a:pt x="0" y="800938"/>
                </a:lnTo>
                <a:lnTo>
                  <a:pt x="7560005" y="800938"/>
                </a:lnTo>
                <a:lnTo>
                  <a:pt x="7560005" y="0"/>
                </a:lnTo>
                <a:close/>
              </a:path>
            </a:pathLst>
          </a:custGeom>
          <a:solidFill>
            <a:srgbClr val="1D573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 txBox="1"/>
          <p:nvPr/>
        </p:nvSpPr>
        <p:spPr>
          <a:xfrm>
            <a:off x="2439944" y="371059"/>
            <a:ext cx="2680335" cy="2244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350" b="0" dirty="0">
                <a:solidFill>
                  <a:srgbClr val="1D5737"/>
                </a:solidFill>
                <a:latin typeface="Ubuntu Light"/>
                <a:cs typeface="Ubuntu Light"/>
              </a:rPr>
              <a:t>INFORMATIVO</a:t>
            </a:r>
            <a:r>
              <a:rPr sz="1350" b="0" spc="150" dirty="0">
                <a:solidFill>
                  <a:srgbClr val="1D5737"/>
                </a:solidFill>
                <a:latin typeface="Ubuntu Light"/>
                <a:cs typeface="Ubuntu Light"/>
              </a:rPr>
              <a:t> </a:t>
            </a:r>
            <a:r>
              <a:rPr sz="1350" b="0" dirty="0">
                <a:solidFill>
                  <a:srgbClr val="1D5737"/>
                </a:solidFill>
                <a:latin typeface="Ubuntu Light"/>
                <a:cs typeface="Ubuntu Light"/>
              </a:rPr>
              <a:t>TÉCNICO:</a:t>
            </a:r>
            <a:r>
              <a:rPr lang="pt-BR" sz="1350" b="0" dirty="0">
                <a:solidFill>
                  <a:srgbClr val="1D5737"/>
                </a:solidFill>
                <a:latin typeface="Ubuntu Light"/>
                <a:cs typeface="Ubuntu Light"/>
              </a:rPr>
              <a:t> </a:t>
            </a:r>
            <a:r>
              <a:rPr lang="pt-BR" sz="1350" b="1" dirty="0">
                <a:solidFill>
                  <a:srgbClr val="1D5737"/>
                </a:solidFill>
                <a:latin typeface="Ubuntu Light"/>
                <a:cs typeface="Ubuntu Light"/>
              </a:rPr>
              <a:t>19</a:t>
            </a:r>
            <a:r>
              <a:rPr sz="1350" b="1" spc="-10" dirty="0">
                <a:solidFill>
                  <a:srgbClr val="1D5737"/>
                </a:solidFill>
                <a:latin typeface="Ubuntu Light"/>
                <a:cs typeface="Ubuntu Light"/>
              </a:rPr>
              <a:t>/202</a:t>
            </a:r>
            <a:r>
              <a:rPr lang="pt-BR" sz="1350" b="1" spc="-10" dirty="0">
                <a:solidFill>
                  <a:srgbClr val="1D5737"/>
                </a:solidFill>
                <a:latin typeface="Ubuntu Light"/>
                <a:cs typeface="Ubuntu Light"/>
              </a:rPr>
              <a:t>4</a:t>
            </a:r>
            <a:endParaRPr sz="1350" dirty="0">
              <a:latin typeface="Ubuntu Light"/>
              <a:cs typeface="Ubuntu Light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6372860" y="364574"/>
            <a:ext cx="681990" cy="2244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pt-BR" sz="1350" b="0" spc="-10" dirty="0">
                <a:solidFill>
                  <a:srgbClr val="1D5737"/>
                </a:solidFill>
                <a:latin typeface="Ubuntu Light"/>
                <a:cs typeface="Ubuntu Light"/>
              </a:rPr>
              <a:t>06</a:t>
            </a:r>
            <a:r>
              <a:rPr sz="1350" b="0" spc="-10" dirty="0">
                <a:solidFill>
                  <a:srgbClr val="1D5737"/>
                </a:solidFill>
                <a:latin typeface="Ubuntu Light"/>
                <a:cs typeface="Ubuntu Light"/>
              </a:rPr>
              <a:t>/202</a:t>
            </a:r>
            <a:r>
              <a:rPr lang="pt-BR" sz="1350" b="0" spc="-10" dirty="0">
                <a:solidFill>
                  <a:srgbClr val="1D5737"/>
                </a:solidFill>
                <a:latin typeface="Ubuntu Light"/>
                <a:cs typeface="Ubuntu Light"/>
              </a:rPr>
              <a:t>4</a:t>
            </a:r>
            <a:endParaRPr sz="1350" dirty="0">
              <a:latin typeface="Ubuntu Light"/>
              <a:cs typeface="Ubuntu Light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2808398" y="1298738"/>
            <a:ext cx="4734750" cy="1749425"/>
          </a:xfrm>
          <a:custGeom>
            <a:avLst/>
            <a:gdLst/>
            <a:ahLst/>
            <a:cxnLst/>
            <a:rect l="l" t="t" r="r" b="b"/>
            <a:pathLst>
              <a:path w="4702809" h="1749425">
                <a:moveTo>
                  <a:pt x="4702238" y="0"/>
                </a:moveTo>
                <a:lnTo>
                  <a:pt x="0" y="0"/>
                </a:lnTo>
                <a:lnTo>
                  <a:pt x="0" y="1749221"/>
                </a:lnTo>
                <a:lnTo>
                  <a:pt x="3961422" y="1749221"/>
                </a:lnTo>
                <a:lnTo>
                  <a:pt x="4016710" y="1747694"/>
                </a:lnTo>
                <a:lnTo>
                  <a:pt x="4070894" y="1743185"/>
                </a:lnTo>
                <a:lnTo>
                  <a:pt x="4123832" y="1735801"/>
                </a:lnTo>
                <a:lnTo>
                  <a:pt x="4175380" y="1725649"/>
                </a:lnTo>
                <a:lnTo>
                  <a:pt x="4225394" y="1712839"/>
                </a:lnTo>
                <a:lnTo>
                  <a:pt x="4273732" y="1697476"/>
                </a:lnTo>
                <a:lnTo>
                  <a:pt x="4320250" y="1679670"/>
                </a:lnTo>
                <a:lnTo>
                  <a:pt x="4364805" y="1659527"/>
                </a:lnTo>
                <a:lnTo>
                  <a:pt x="4407253" y="1637155"/>
                </a:lnTo>
                <a:lnTo>
                  <a:pt x="4447452" y="1612663"/>
                </a:lnTo>
                <a:lnTo>
                  <a:pt x="4485258" y="1586156"/>
                </a:lnTo>
                <a:lnTo>
                  <a:pt x="4520529" y="1557744"/>
                </a:lnTo>
                <a:lnTo>
                  <a:pt x="4553120" y="1527534"/>
                </a:lnTo>
                <a:lnTo>
                  <a:pt x="4582888" y="1495634"/>
                </a:lnTo>
                <a:lnTo>
                  <a:pt x="4609691" y="1462150"/>
                </a:lnTo>
                <a:lnTo>
                  <a:pt x="4633385" y="1427192"/>
                </a:lnTo>
                <a:lnTo>
                  <a:pt x="4653827" y="1390866"/>
                </a:lnTo>
                <a:lnTo>
                  <a:pt x="4670873" y="1353280"/>
                </a:lnTo>
                <a:lnTo>
                  <a:pt x="4684380" y="1314542"/>
                </a:lnTo>
                <a:lnTo>
                  <a:pt x="4694206" y="1274759"/>
                </a:lnTo>
                <a:lnTo>
                  <a:pt x="4700206" y="1234040"/>
                </a:lnTo>
                <a:lnTo>
                  <a:pt x="4702238" y="1192491"/>
                </a:lnTo>
                <a:lnTo>
                  <a:pt x="4702238" y="0"/>
                </a:lnTo>
                <a:close/>
              </a:path>
            </a:pathLst>
          </a:custGeom>
          <a:solidFill>
            <a:srgbClr val="1D573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33635" y="1286485"/>
            <a:ext cx="2680335" cy="1753870"/>
          </a:xfrm>
          <a:custGeom>
            <a:avLst/>
            <a:gdLst/>
            <a:ahLst/>
            <a:cxnLst/>
            <a:rect l="l" t="t" r="r" b="b"/>
            <a:pathLst>
              <a:path w="2584450" h="1753870">
                <a:moveTo>
                  <a:pt x="2584081" y="0"/>
                </a:moveTo>
                <a:lnTo>
                  <a:pt x="740816" y="0"/>
                </a:lnTo>
                <a:lnTo>
                  <a:pt x="692107" y="1575"/>
                </a:lnTo>
                <a:lnTo>
                  <a:pt x="644239" y="6237"/>
                </a:lnTo>
                <a:lnTo>
                  <a:pt x="597310" y="13889"/>
                </a:lnTo>
                <a:lnTo>
                  <a:pt x="551418" y="24431"/>
                </a:lnTo>
                <a:lnTo>
                  <a:pt x="506660" y="37767"/>
                </a:lnTo>
                <a:lnTo>
                  <a:pt x="463134" y="53799"/>
                </a:lnTo>
                <a:lnTo>
                  <a:pt x="420937" y="72429"/>
                </a:lnTo>
                <a:lnTo>
                  <a:pt x="380167" y="93560"/>
                </a:lnTo>
                <a:lnTo>
                  <a:pt x="340922" y="117094"/>
                </a:lnTo>
                <a:lnTo>
                  <a:pt x="303299" y="142934"/>
                </a:lnTo>
                <a:lnTo>
                  <a:pt x="267395" y="170981"/>
                </a:lnTo>
                <a:lnTo>
                  <a:pt x="233310" y="201139"/>
                </a:lnTo>
                <a:lnTo>
                  <a:pt x="201139" y="233310"/>
                </a:lnTo>
                <a:lnTo>
                  <a:pt x="170981" y="267395"/>
                </a:lnTo>
                <a:lnTo>
                  <a:pt x="142934" y="303299"/>
                </a:lnTo>
                <a:lnTo>
                  <a:pt x="117094" y="340922"/>
                </a:lnTo>
                <a:lnTo>
                  <a:pt x="93560" y="380167"/>
                </a:lnTo>
                <a:lnTo>
                  <a:pt x="72429" y="420937"/>
                </a:lnTo>
                <a:lnTo>
                  <a:pt x="53799" y="463134"/>
                </a:lnTo>
                <a:lnTo>
                  <a:pt x="37767" y="506660"/>
                </a:lnTo>
                <a:lnTo>
                  <a:pt x="24431" y="551418"/>
                </a:lnTo>
                <a:lnTo>
                  <a:pt x="13889" y="597310"/>
                </a:lnTo>
                <a:lnTo>
                  <a:pt x="6237" y="644239"/>
                </a:lnTo>
                <a:lnTo>
                  <a:pt x="1575" y="692107"/>
                </a:lnTo>
                <a:lnTo>
                  <a:pt x="0" y="740816"/>
                </a:lnTo>
                <a:lnTo>
                  <a:pt x="0" y="1753501"/>
                </a:lnTo>
                <a:lnTo>
                  <a:pt x="2584081" y="1753501"/>
                </a:lnTo>
                <a:lnTo>
                  <a:pt x="2584081" y="0"/>
                </a:lnTo>
                <a:close/>
              </a:path>
            </a:pathLst>
          </a:custGeom>
          <a:ln w="12700">
            <a:solidFill>
              <a:srgbClr val="1D573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41765" y="8913185"/>
            <a:ext cx="7472969" cy="2248190"/>
          </a:xfrm>
          <a:custGeom>
            <a:avLst/>
            <a:gdLst/>
            <a:ahLst/>
            <a:cxnLst/>
            <a:rect l="l" t="t" r="r" b="b"/>
            <a:pathLst>
              <a:path w="3108959" h="1953894">
                <a:moveTo>
                  <a:pt x="3108782" y="0"/>
                </a:moveTo>
                <a:lnTo>
                  <a:pt x="0" y="0"/>
                </a:lnTo>
                <a:lnTo>
                  <a:pt x="0" y="1459191"/>
                </a:lnTo>
                <a:lnTo>
                  <a:pt x="2274" y="1506629"/>
                </a:lnTo>
                <a:lnTo>
                  <a:pt x="8956" y="1552829"/>
                </a:lnTo>
                <a:lnTo>
                  <a:pt x="19835" y="1597580"/>
                </a:lnTo>
                <a:lnTo>
                  <a:pt x="34699" y="1640671"/>
                </a:lnTo>
                <a:lnTo>
                  <a:pt x="53337" y="1681890"/>
                </a:lnTo>
                <a:lnTo>
                  <a:pt x="75537" y="1721026"/>
                </a:lnTo>
                <a:lnTo>
                  <a:pt x="101088" y="1757868"/>
                </a:lnTo>
                <a:lnTo>
                  <a:pt x="129780" y="1792204"/>
                </a:lnTo>
                <a:lnTo>
                  <a:pt x="161399" y="1823824"/>
                </a:lnTo>
                <a:lnTo>
                  <a:pt x="195736" y="1852514"/>
                </a:lnTo>
                <a:lnTo>
                  <a:pt x="232579" y="1878066"/>
                </a:lnTo>
                <a:lnTo>
                  <a:pt x="271716" y="1900266"/>
                </a:lnTo>
                <a:lnTo>
                  <a:pt x="312937" y="1918903"/>
                </a:lnTo>
                <a:lnTo>
                  <a:pt x="356029" y="1933767"/>
                </a:lnTo>
                <a:lnTo>
                  <a:pt x="400782" y="1944646"/>
                </a:lnTo>
                <a:lnTo>
                  <a:pt x="446984" y="1951328"/>
                </a:lnTo>
                <a:lnTo>
                  <a:pt x="494423" y="1953602"/>
                </a:lnTo>
                <a:lnTo>
                  <a:pt x="3108782" y="1953602"/>
                </a:lnTo>
                <a:lnTo>
                  <a:pt x="3108782" y="0"/>
                </a:lnTo>
                <a:close/>
              </a:path>
            </a:pathLst>
          </a:custGeom>
          <a:solidFill>
            <a:srgbClr val="BBD8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1816353" y="63"/>
            <a:ext cx="3927475" cy="135890"/>
          </a:xfrm>
          <a:custGeom>
            <a:avLst/>
            <a:gdLst/>
            <a:ahLst/>
            <a:cxnLst/>
            <a:rect l="l" t="t" r="r" b="b"/>
            <a:pathLst>
              <a:path w="3927475" h="135890">
                <a:moveTo>
                  <a:pt x="3927293" y="0"/>
                </a:moveTo>
                <a:lnTo>
                  <a:pt x="0" y="0"/>
                </a:lnTo>
                <a:lnTo>
                  <a:pt x="9402" y="26306"/>
                </a:lnTo>
                <a:lnTo>
                  <a:pt x="32390" y="62462"/>
                </a:lnTo>
                <a:lnTo>
                  <a:pt x="62546" y="92618"/>
                </a:lnTo>
                <a:lnTo>
                  <a:pt x="98702" y="115606"/>
                </a:lnTo>
                <a:lnTo>
                  <a:pt x="139689" y="130256"/>
                </a:lnTo>
                <a:lnTo>
                  <a:pt x="184338" y="135399"/>
                </a:lnTo>
                <a:lnTo>
                  <a:pt x="3742954" y="135399"/>
                </a:lnTo>
                <a:lnTo>
                  <a:pt x="3787603" y="130256"/>
                </a:lnTo>
                <a:lnTo>
                  <a:pt x="3828590" y="115606"/>
                </a:lnTo>
                <a:lnTo>
                  <a:pt x="3864747" y="92618"/>
                </a:lnTo>
                <a:lnTo>
                  <a:pt x="3894903" y="62462"/>
                </a:lnTo>
                <a:lnTo>
                  <a:pt x="3917891" y="26306"/>
                </a:lnTo>
                <a:lnTo>
                  <a:pt x="3927293" y="0"/>
                </a:lnTo>
                <a:close/>
              </a:path>
            </a:pathLst>
          </a:custGeom>
          <a:solidFill>
            <a:srgbClr val="1D573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2451811" y="633158"/>
            <a:ext cx="5108575" cy="13970"/>
          </a:xfrm>
          <a:custGeom>
            <a:avLst/>
            <a:gdLst/>
            <a:ahLst/>
            <a:cxnLst/>
            <a:rect l="l" t="t" r="r" b="b"/>
            <a:pathLst>
              <a:path w="5108575" h="13970">
                <a:moveTo>
                  <a:pt x="0" y="13830"/>
                </a:moveTo>
                <a:lnTo>
                  <a:pt x="5108193" y="13830"/>
                </a:lnTo>
                <a:lnTo>
                  <a:pt x="5108193" y="0"/>
                </a:lnTo>
                <a:lnTo>
                  <a:pt x="0" y="0"/>
                </a:lnTo>
                <a:lnTo>
                  <a:pt x="0" y="13830"/>
                </a:lnTo>
                <a:close/>
              </a:path>
            </a:pathLst>
          </a:custGeom>
          <a:solidFill>
            <a:srgbClr val="1D573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88">
            <a:extLst>
              <a:ext uri="{FF2B5EF4-FFF2-40B4-BE49-F238E27FC236}">
                <a16:creationId xmlns:a16="http://schemas.microsoft.com/office/drawing/2014/main" id="{ED65D965-86FC-0ED6-40B4-B08BE7251E14}"/>
              </a:ext>
            </a:extLst>
          </p:cNvPr>
          <p:cNvSpPr txBox="1"/>
          <p:nvPr/>
        </p:nvSpPr>
        <p:spPr>
          <a:xfrm>
            <a:off x="91005" y="6608044"/>
            <a:ext cx="7213486" cy="1544334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 marR="5080" indent="106680" algn="just">
              <a:lnSpc>
                <a:spcPct val="107900"/>
              </a:lnSpc>
              <a:spcBef>
                <a:spcPts val="70"/>
              </a:spcBef>
            </a:pPr>
            <a:r>
              <a:rPr lang="pt-BR" sz="1600" b="1" spc="5" dirty="0">
                <a:latin typeface="Ubuntu Light" panose="020B0304030602030204" pitchFamily="34" charset="0"/>
                <a:cs typeface="Arial"/>
              </a:rPr>
              <a:t>“ Art. 67. Nos imóveis rurais que detinham, </a:t>
            </a:r>
            <a:r>
              <a:rPr lang="pt-BR" sz="1600" b="1" u="sng" spc="5" dirty="0">
                <a:latin typeface="Ubuntu Light" panose="020B0304030602030204" pitchFamily="34" charset="0"/>
                <a:cs typeface="Arial"/>
              </a:rPr>
              <a:t>em 22 de julho de 2008</a:t>
            </a:r>
            <a:r>
              <a:rPr lang="pt-BR" sz="1600" b="1" spc="5" dirty="0">
                <a:latin typeface="Ubuntu Light" panose="020B0304030602030204" pitchFamily="34" charset="0"/>
                <a:cs typeface="Arial"/>
              </a:rPr>
              <a:t>, área de até 4 (quatro) módulos fiscais e que possuam remanescente de vegetação nativa em percentuais inferiores ao previsto no art. 12, a Reserva Legal será constituída com a área ocupada com a vegetação nativa existente em 22 de julho de 2008, vedadas novas conversões para uso alternativo do solo. “</a:t>
            </a:r>
            <a:endParaRPr lang="pt-BR" sz="1300" spc="-10" dirty="0">
              <a:latin typeface="Ubuntu" panose="020B0504030602030204" pitchFamily="34" charset="0"/>
              <a:cs typeface="Arial"/>
            </a:endParaRPr>
          </a:p>
          <a:p>
            <a:pPr marL="12700" marR="5080" indent="106680" algn="just">
              <a:lnSpc>
                <a:spcPct val="100000"/>
              </a:lnSpc>
              <a:spcBef>
                <a:spcPts val="80"/>
              </a:spcBef>
            </a:pPr>
            <a:endParaRPr lang="pt-BR" sz="1300" dirty="0">
              <a:latin typeface="Ubuntu" panose="020B0504030602030204" pitchFamily="34" charset="0"/>
              <a:cs typeface="Arial"/>
            </a:endParaRPr>
          </a:p>
        </p:txBody>
      </p:sp>
      <p:sp>
        <p:nvSpPr>
          <p:cNvPr id="175" name="object 162">
            <a:extLst>
              <a:ext uri="{FF2B5EF4-FFF2-40B4-BE49-F238E27FC236}">
                <a16:creationId xmlns:a16="http://schemas.microsoft.com/office/drawing/2014/main" id="{EAB90C72-D727-A0CE-A0C6-8CA2619997A7}"/>
              </a:ext>
            </a:extLst>
          </p:cNvPr>
          <p:cNvSpPr txBox="1"/>
          <p:nvPr/>
        </p:nvSpPr>
        <p:spPr>
          <a:xfrm>
            <a:off x="2941093" y="1462936"/>
            <a:ext cx="4385096" cy="16253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625"/>
              </a:lnSpc>
            </a:pPr>
            <a:r>
              <a:rPr lang="pt-BR" sz="4200" b="1" baseline="-8928" dirty="0">
                <a:solidFill>
                  <a:srgbClr val="FFFFFF"/>
                </a:solidFill>
                <a:latin typeface="Ubuntu"/>
                <a:cs typeface="Ubuntu"/>
              </a:rPr>
              <a:t>PRODUTOR COM IMÓVEL RURAL  ATÉ 4 MÓDULOS FISCAIS</a:t>
            </a:r>
          </a:p>
          <a:p>
            <a:pPr>
              <a:lnSpc>
                <a:spcPts val="2625"/>
              </a:lnSpc>
            </a:pPr>
            <a:r>
              <a:rPr lang="pt-BR" sz="2400" b="1" baseline="-8928" dirty="0">
                <a:solidFill>
                  <a:srgbClr val="FFFFFF"/>
                </a:solidFill>
                <a:latin typeface="Ubuntu"/>
                <a:cs typeface="Ubuntu"/>
              </a:rPr>
              <a:t>Artigo 67  da Lei Federal Nº 12.651/2012</a:t>
            </a:r>
          </a:p>
          <a:p>
            <a:pPr>
              <a:lnSpc>
                <a:spcPts val="2625"/>
              </a:lnSpc>
            </a:pPr>
            <a:endParaRPr lang="pt-BR" sz="2400" b="1" baseline="-8928" dirty="0">
              <a:solidFill>
                <a:srgbClr val="FFFFFF"/>
              </a:solidFill>
              <a:latin typeface="Ubuntu"/>
              <a:cs typeface="Ubuntu"/>
            </a:endParaRPr>
          </a:p>
        </p:txBody>
      </p:sp>
      <p:sp>
        <p:nvSpPr>
          <p:cNvPr id="176" name="object 49">
            <a:extLst>
              <a:ext uri="{FF2B5EF4-FFF2-40B4-BE49-F238E27FC236}">
                <a16:creationId xmlns:a16="http://schemas.microsoft.com/office/drawing/2014/main" id="{0BA119BD-E7A3-864D-C45D-ABDF03347A3B}"/>
              </a:ext>
            </a:extLst>
          </p:cNvPr>
          <p:cNvSpPr txBox="1"/>
          <p:nvPr/>
        </p:nvSpPr>
        <p:spPr>
          <a:xfrm>
            <a:off x="112703" y="3150093"/>
            <a:ext cx="7323147" cy="2786660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12700" marR="5080" indent="106680" algn="just">
              <a:spcBef>
                <a:spcPts val="70"/>
              </a:spcBef>
            </a:pPr>
            <a:r>
              <a:rPr lang="pt-BR" sz="1600" spc="5" dirty="0">
                <a:latin typeface="Ubuntu Light" panose="020B0304030602030204" pitchFamily="34" charset="0"/>
                <a:cs typeface="Arial"/>
              </a:rPr>
              <a:t>A Lei Federal nº 12.651/2012 estabelece o quantitativo de cobertura vegetal que todo imóvel rural deve manter a título de Reserva Legal.</a:t>
            </a:r>
            <a:endParaRPr lang="pt-BR" sz="1600" spc="10" dirty="0">
              <a:latin typeface="Ubuntu Light" panose="020B0304030602030204" pitchFamily="34" charset="0"/>
              <a:cs typeface="Arial"/>
            </a:endParaRPr>
          </a:p>
          <a:p>
            <a:pPr marL="12700" marR="5080" indent="106680" algn="just">
              <a:spcBef>
                <a:spcPts val="70"/>
              </a:spcBef>
            </a:pPr>
            <a:endParaRPr lang="pt-BR" sz="1600" spc="10" dirty="0">
              <a:latin typeface="Ubuntu Light" panose="020B0304030602030204" pitchFamily="34" charset="0"/>
              <a:cs typeface="Arial"/>
            </a:endParaRPr>
          </a:p>
          <a:p>
            <a:pPr marL="12700" marR="5080" indent="106680" algn="just">
              <a:spcBef>
                <a:spcPts val="70"/>
              </a:spcBef>
            </a:pPr>
            <a:r>
              <a:rPr lang="pt-BR" sz="1600" spc="10" dirty="0">
                <a:latin typeface="Ubuntu Light" panose="020B0304030602030204" pitchFamily="34" charset="0"/>
                <a:cs typeface="Arial"/>
              </a:rPr>
              <a:t>No estado de Mato Grosso, os seguintes percentuais:</a:t>
            </a:r>
          </a:p>
          <a:p>
            <a:pPr marL="298450" marR="5080" indent="-285750" algn="just">
              <a:spcBef>
                <a:spcPts val="70"/>
              </a:spcBef>
              <a:buFont typeface="Wingdings" panose="05000000000000000000" pitchFamily="2" charset="2"/>
              <a:buChar char="q"/>
            </a:pPr>
            <a:r>
              <a:rPr lang="pt-BR" sz="1600" b="1" spc="10" dirty="0">
                <a:latin typeface="Ubuntu Light" panose="020B0304030602030204" pitchFamily="34" charset="0"/>
                <a:cs typeface="Arial"/>
              </a:rPr>
              <a:t>80% (oitenta por cento) no imóvel situado em área de florestas;</a:t>
            </a:r>
          </a:p>
          <a:p>
            <a:pPr marL="298450" marR="5080" indent="-285750" algn="just">
              <a:spcBef>
                <a:spcPts val="70"/>
              </a:spcBef>
              <a:buFont typeface="Wingdings" panose="05000000000000000000" pitchFamily="2" charset="2"/>
              <a:buChar char="q"/>
            </a:pPr>
            <a:r>
              <a:rPr lang="pt-BR" sz="1600" b="1" spc="10" dirty="0">
                <a:latin typeface="Ubuntu Light" panose="020B0304030602030204" pitchFamily="34" charset="0"/>
                <a:cs typeface="Arial"/>
              </a:rPr>
              <a:t>35% (trinta e cinco por cento) no imóvel situado em área de cerrado.</a:t>
            </a:r>
          </a:p>
          <a:p>
            <a:pPr marL="12700" marR="5080" indent="106680" algn="just">
              <a:spcBef>
                <a:spcPts val="70"/>
              </a:spcBef>
            </a:pPr>
            <a:endParaRPr lang="pt-BR" sz="1600" b="1" spc="5" dirty="0">
              <a:latin typeface="Ubuntu Light" panose="020B0304030602030204" pitchFamily="34" charset="0"/>
              <a:cs typeface="Arial"/>
            </a:endParaRPr>
          </a:p>
          <a:p>
            <a:pPr marL="12700" marR="5080" indent="106680" algn="just">
              <a:spcBef>
                <a:spcPts val="70"/>
              </a:spcBef>
            </a:pPr>
            <a:r>
              <a:rPr lang="pt-BR" sz="1600" b="1" spc="5" dirty="0">
                <a:latin typeface="Ubuntu Light" panose="020B0304030602030204" pitchFamily="34" charset="0"/>
                <a:cs typeface="Arial"/>
              </a:rPr>
              <a:t>Para fins de regularização ambiental declarada no Cadastro Ambiental Rural (CAR), os imóveis rurais com até 4 (quatro) módulos fiscais têm a possibilidade de não precisar recompor ou compensar a Área de Reserva Legal, conforme artigo 67 da lei nº 12.651/2012.</a:t>
            </a:r>
            <a:endParaRPr lang="pt-BR" sz="1400" b="1" dirty="0">
              <a:latin typeface="Ubuntu Light" panose="020B0304030602030204" pitchFamily="34" charset="0"/>
              <a:cs typeface="Arial"/>
            </a:endParaRPr>
          </a:p>
        </p:txBody>
      </p:sp>
      <p:sp>
        <p:nvSpPr>
          <p:cNvPr id="186" name="CaixaDeTexto 185">
            <a:extLst>
              <a:ext uri="{FF2B5EF4-FFF2-40B4-BE49-F238E27FC236}">
                <a16:creationId xmlns:a16="http://schemas.microsoft.com/office/drawing/2014/main" id="{E2F00260-205D-EBE5-650A-EBCBC972C58A}"/>
              </a:ext>
            </a:extLst>
          </p:cNvPr>
          <p:cNvSpPr txBox="1"/>
          <p:nvPr/>
        </p:nvSpPr>
        <p:spPr>
          <a:xfrm>
            <a:off x="2911994" y="627239"/>
            <a:ext cx="18357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>
                <a:solidFill>
                  <a:srgbClr val="1D5737"/>
                </a:solidFill>
                <a:latin typeface="Ubuntu" panose="020B0504030602030204" pitchFamily="34" charset="0"/>
              </a:rPr>
              <a:t>MEIO AMBIENTE</a:t>
            </a:r>
          </a:p>
        </p:txBody>
      </p:sp>
      <p:sp>
        <p:nvSpPr>
          <p:cNvPr id="187" name="object 162">
            <a:extLst>
              <a:ext uri="{FF2B5EF4-FFF2-40B4-BE49-F238E27FC236}">
                <a16:creationId xmlns:a16="http://schemas.microsoft.com/office/drawing/2014/main" id="{1A5C3C3D-6057-EB30-32EF-2232A3FC9E49}"/>
              </a:ext>
            </a:extLst>
          </p:cNvPr>
          <p:cNvSpPr txBox="1"/>
          <p:nvPr/>
        </p:nvSpPr>
        <p:spPr>
          <a:xfrm>
            <a:off x="165103" y="5978372"/>
            <a:ext cx="3632532" cy="3334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625"/>
              </a:lnSpc>
            </a:pPr>
            <a:r>
              <a:rPr lang="pt-BR" sz="3300" b="1" baseline="-8928" dirty="0">
                <a:solidFill>
                  <a:srgbClr val="FFFFFF"/>
                </a:solidFill>
                <a:latin typeface="Ubuntu"/>
                <a:cs typeface="Ubuntu"/>
              </a:rPr>
              <a:t>ARTIGO 67</a:t>
            </a:r>
          </a:p>
        </p:txBody>
      </p:sp>
      <p:sp>
        <p:nvSpPr>
          <p:cNvPr id="188" name="object 162">
            <a:extLst>
              <a:ext uri="{FF2B5EF4-FFF2-40B4-BE49-F238E27FC236}">
                <a16:creationId xmlns:a16="http://schemas.microsoft.com/office/drawing/2014/main" id="{49D48C30-4C27-0E46-025F-D4ADAEF2EBD8}"/>
              </a:ext>
            </a:extLst>
          </p:cNvPr>
          <p:cNvSpPr txBox="1"/>
          <p:nvPr/>
        </p:nvSpPr>
        <p:spPr>
          <a:xfrm>
            <a:off x="1881682" y="8293490"/>
            <a:ext cx="525794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625"/>
              </a:lnSpc>
            </a:pPr>
            <a:r>
              <a:rPr lang="pt-BR" sz="3300" b="1" baseline="-8928" dirty="0">
                <a:solidFill>
                  <a:srgbClr val="FFFFFF"/>
                </a:solidFill>
                <a:latin typeface="Ubuntu"/>
                <a:cs typeface="Ubuntu"/>
              </a:rPr>
              <a:t>BENEFÍCIOS</a:t>
            </a:r>
          </a:p>
          <a:p>
            <a:pPr>
              <a:lnSpc>
                <a:spcPts val="2625"/>
              </a:lnSpc>
            </a:pPr>
            <a:endParaRPr lang="pt-BR" sz="3300" b="1" baseline="-8928" dirty="0">
              <a:solidFill>
                <a:srgbClr val="FFFFFF"/>
              </a:solidFill>
              <a:latin typeface="Ubuntu"/>
              <a:cs typeface="Ubuntu"/>
            </a:endParaRPr>
          </a:p>
        </p:txBody>
      </p:sp>
      <p:sp>
        <p:nvSpPr>
          <p:cNvPr id="189" name="object 88">
            <a:extLst>
              <a:ext uri="{FF2B5EF4-FFF2-40B4-BE49-F238E27FC236}">
                <a16:creationId xmlns:a16="http://schemas.microsoft.com/office/drawing/2014/main" id="{C9BE74F9-A9D8-DBC3-0127-FBB59E67392B}"/>
              </a:ext>
            </a:extLst>
          </p:cNvPr>
          <p:cNvSpPr txBox="1"/>
          <p:nvPr/>
        </p:nvSpPr>
        <p:spPr>
          <a:xfrm>
            <a:off x="316422" y="9002984"/>
            <a:ext cx="7101069" cy="1971694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algn="just"/>
            <a:r>
              <a:rPr lang="pt-BR" sz="1600" spc="5" dirty="0">
                <a:latin typeface="Ubuntu Light" panose="020B0304030602030204" pitchFamily="34" charset="0"/>
                <a:cs typeface="Arial"/>
              </a:rPr>
              <a:t>O proprietário que suprimiu a vegetação até 22 de julho de 2008,  em quantitativo superior ao percentual permitido na lei atual, em área de até 4 módulos fiscais, tem o benefício de </a:t>
            </a:r>
            <a:r>
              <a:rPr lang="pt-BR" sz="1600" b="1" spc="5" dirty="0">
                <a:latin typeface="Ubuntu Light" panose="020B0304030602030204" pitchFamily="34" charset="0"/>
                <a:cs typeface="Arial"/>
              </a:rPr>
              <a:t>não precisar recompor ou compensar a Reserva Legal</a:t>
            </a:r>
            <a:r>
              <a:rPr lang="pt-BR" sz="1600" spc="5" dirty="0">
                <a:latin typeface="Ubuntu Light" panose="020B0304030602030204" pitchFamily="34" charset="0"/>
                <a:cs typeface="Arial"/>
              </a:rPr>
              <a:t>,</a:t>
            </a:r>
            <a:r>
              <a:rPr lang="pt-BR" sz="1600" b="1" spc="5" dirty="0">
                <a:latin typeface="Ubuntu Light" panose="020B0304030602030204" pitchFamily="34" charset="0"/>
                <a:cs typeface="Arial"/>
              </a:rPr>
              <a:t> </a:t>
            </a:r>
            <a:r>
              <a:rPr lang="pt-BR" sz="1600" spc="5" dirty="0">
                <a:latin typeface="Ubuntu Light" panose="020B0304030602030204" pitchFamily="34" charset="0"/>
                <a:cs typeface="Arial"/>
              </a:rPr>
              <a:t>não sendo permitido novas supressões.</a:t>
            </a:r>
          </a:p>
          <a:p>
            <a:pPr algn="just"/>
            <a:endParaRPr lang="pt-BR" sz="1600" spc="5" dirty="0">
              <a:latin typeface="Ubuntu Light" panose="020B0304030602030204" pitchFamily="34" charset="0"/>
              <a:cs typeface="Arial"/>
            </a:endParaRPr>
          </a:p>
          <a:p>
            <a:pPr algn="just"/>
            <a:r>
              <a:rPr lang="pt-BR" sz="1600" spc="5" dirty="0">
                <a:latin typeface="Ubuntu Light" panose="020B0304030602030204" pitchFamily="34" charset="0"/>
                <a:cs typeface="Arial"/>
              </a:rPr>
              <a:t>Em caso de área degradada localizada na beira de rio, a recuperação  da margem deverá estar de acordo  com a faixa de área de preservação permanente estabelecida no artigo 61-A da lei 12651/2012.</a:t>
            </a:r>
          </a:p>
        </p:txBody>
      </p:sp>
      <p:pic>
        <p:nvPicPr>
          <p:cNvPr id="26" name="Gráfico 25">
            <a:extLst>
              <a:ext uri="{FF2B5EF4-FFF2-40B4-BE49-F238E27FC236}">
                <a16:creationId xmlns:a16="http://schemas.microsoft.com/office/drawing/2014/main" id="{F35A6648-5D1C-FA8B-913A-B97A652BD9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2983" y="1609859"/>
            <a:ext cx="2188495" cy="1220252"/>
          </a:xfrm>
          <a:prstGeom prst="rect">
            <a:avLst/>
          </a:prstGeom>
        </p:spPr>
      </p:pic>
      <p:pic>
        <p:nvPicPr>
          <p:cNvPr id="27" name="Gráfico 26">
            <a:extLst>
              <a:ext uri="{FF2B5EF4-FFF2-40B4-BE49-F238E27FC236}">
                <a16:creationId xmlns:a16="http://schemas.microsoft.com/office/drawing/2014/main" id="{CF69CDF4-D731-DA50-04EC-EA425E401A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2983" y="346756"/>
            <a:ext cx="1830437" cy="566950"/>
          </a:xfrm>
          <a:prstGeom prst="rect">
            <a:avLst/>
          </a:prstGeom>
        </p:spPr>
      </p:pic>
      <p:sp>
        <p:nvSpPr>
          <p:cNvPr id="10" name="object 29">
            <a:extLst>
              <a:ext uri="{FF2B5EF4-FFF2-40B4-BE49-F238E27FC236}">
                <a16:creationId xmlns:a16="http://schemas.microsoft.com/office/drawing/2014/main" id="{1847BF45-5CD1-6ACB-3053-12E19CD92C0E}"/>
              </a:ext>
            </a:extLst>
          </p:cNvPr>
          <p:cNvSpPr/>
          <p:nvPr/>
        </p:nvSpPr>
        <p:spPr>
          <a:xfrm>
            <a:off x="0" y="11164894"/>
            <a:ext cx="7560309" cy="758090"/>
          </a:xfrm>
          <a:custGeom>
            <a:avLst/>
            <a:gdLst/>
            <a:ahLst/>
            <a:cxnLst/>
            <a:rect l="l" t="t" r="r" b="b"/>
            <a:pathLst>
              <a:path w="7560309" h="801369">
                <a:moveTo>
                  <a:pt x="4549592" y="0"/>
                </a:moveTo>
                <a:lnTo>
                  <a:pt x="0" y="0"/>
                </a:lnTo>
                <a:lnTo>
                  <a:pt x="0" y="800938"/>
                </a:lnTo>
                <a:lnTo>
                  <a:pt x="7560005" y="800938"/>
                </a:lnTo>
                <a:lnTo>
                  <a:pt x="7560005" y="662940"/>
                </a:lnTo>
                <a:lnTo>
                  <a:pt x="5016393" y="662940"/>
                </a:lnTo>
                <a:lnTo>
                  <a:pt x="4971392" y="658906"/>
                </a:lnTo>
                <a:lnTo>
                  <a:pt x="4929037" y="647276"/>
                </a:lnTo>
                <a:lnTo>
                  <a:pt x="4890035" y="628758"/>
                </a:lnTo>
                <a:lnTo>
                  <a:pt x="4855093" y="604057"/>
                </a:lnTo>
                <a:lnTo>
                  <a:pt x="4824919" y="573882"/>
                </a:lnTo>
                <a:lnTo>
                  <a:pt x="4800219" y="538939"/>
                </a:lnTo>
                <a:lnTo>
                  <a:pt x="4781701" y="499934"/>
                </a:lnTo>
                <a:lnTo>
                  <a:pt x="4770071" y="457576"/>
                </a:lnTo>
                <a:lnTo>
                  <a:pt x="4766038" y="412572"/>
                </a:lnTo>
                <a:lnTo>
                  <a:pt x="4766038" y="216433"/>
                </a:lnTo>
                <a:lnTo>
                  <a:pt x="4760321" y="166807"/>
                </a:lnTo>
                <a:lnTo>
                  <a:pt x="4744037" y="121251"/>
                </a:lnTo>
                <a:lnTo>
                  <a:pt x="4718485" y="81065"/>
                </a:lnTo>
                <a:lnTo>
                  <a:pt x="4684965" y="47548"/>
                </a:lnTo>
                <a:lnTo>
                  <a:pt x="4644776" y="21998"/>
                </a:lnTo>
                <a:lnTo>
                  <a:pt x="4599218" y="5716"/>
                </a:lnTo>
                <a:lnTo>
                  <a:pt x="4549592" y="0"/>
                </a:lnTo>
                <a:close/>
              </a:path>
            </a:pathLst>
          </a:custGeom>
          <a:solidFill>
            <a:srgbClr val="1D573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30">
            <a:extLst>
              <a:ext uri="{FF2B5EF4-FFF2-40B4-BE49-F238E27FC236}">
                <a16:creationId xmlns:a16="http://schemas.microsoft.com/office/drawing/2014/main" id="{8C79802F-5F6F-9617-E65B-9EBDE8DEBC76}"/>
              </a:ext>
            </a:extLst>
          </p:cNvPr>
          <p:cNvSpPr txBox="1"/>
          <p:nvPr/>
        </p:nvSpPr>
        <p:spPr>
          <a:xfrm>
            <a:off x="119198" y="11938000"/>
            <a:ext cx="7316652" cy="1479892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298450" marR="5080" indent="-285750" algn="just">
              <a:lnSpc>
                <a:spcPct val="99500"/>
              </a:lnSpc>
              <a:spcBef>
                <a:spcPts val="20"/>
              </a:spcBef>
              <a:buFont typeface="Arial" panose="020B0604020202020204" pitchFamily="34" charset="0"/>
              <a:buChar char="•"/>
            </a:pPr>
            <a:r>
              <a:rPr lang="pt-BR" sz="1600" b="0" dirty="0">
                <a:latin typeface="Ubuntu Light"/>
                <a:cs typeface="Ubuntu Light"/>
              </a:rPr>
              <a:t>Os benefícios são para imóveis com a data de registro </a:t>
            </a:r>
            <a:r>
              <a:rPr lang="pt-BR" sz="1600" dirty="0">
                <a:latin typeface="Ubuntu Light"/>
                <a:cs typeface="Ubuntu Light"/>
              </a:rPr>
              <a:t>(matrícula) até 22/07/2008.</a:t>
            </a:r>
          </a:p>
          <a:p>
            <a:pPr marL="298450" marR="5080" indent="-285750" algn="just">
              <a:lnSpc>
                <a:spcPct val="99500"/>
              </a:lnSpc>
              <a:spcBef>
                <a:spcPts val="20"/>
              </a:spcBef>
              <a:buFont typeface="Arial" panose="020B0604020202020204" pitchFamily="34" charset="0"/>
              <a:buChar char="•"/>
            </a:pPr>
            <a:r>
              <a:rPr lang="pt-BR" sz="1600" dirty="0">
                <a:latin typeface="Ubuntu Light"/>
                <a:cs typeface="Ubuntu Light"/>
              </a:rPr>
              <a:t>Caso o registro tenha a data posterior a 22/07/2008, será necessária a apresentação da matricula anterior (mãe) para comprovação do tamanho do imóvel.</a:t>
            </a:r>
          </a:p>
          <a:p>
            <a:pPr marL="298450" marR="5080" indent="-285750" algn="just">
              <a:lnSpc>
                <a:spcPct val="99500"/>
              </a:lnSpc>
              <a:spcBef>
                <a:spcPts val="20"/>
              </a:spcBef>
              <a:buFont typeface="Arial" panose="020B0604020202020204" pitchFamily="34" charset="0"/>
              <a:buChar char="•"/>
            </a:pPr>
            <a:r>
              <a:rPr lang="pt-BR" sz="1600" dirty="0">
                <a:latin typeface="Ubuntu Light"/>
                <a:cs typeface="Ubuntu Light"/>
              </a:rPr>
              <a:t>Também deve ser observada a consolidação da área nessa data.</a:t>
            </a:r>
            <a:endParaRPr sz="1400" dirty="0">
              <a:latin typeface="Ubuntu Light"/>
              <a:cs typeface="Ubuntu Light"/>
            </a:endParaRPr>
          </a:p>
        </p:txBody>
      </p:sp>
      <p:sp>
        <p:nvSpPr>
          <p:cNvPr id="12" name="object 162">
            <a:extLst>
              <a:ext uri="{FF2B5EF4-FFF2-40B4-BE49-F238E27FC236}">
                <a16:creationId xmlns:a16="http://schemas.microsoft.com/office/drawing/2014/main" id="{C253D1F6-C2F5-75BE-B398-F8DFAA055074}"/>
              </a:ext>
            </a:extLst>
          </p:cNvPr>
          <p:cNvSpPr txBox="1"/>
          <p:nvPr/>
        </p:nvSpPr>
        <p:spPr>
          <a:xfrm>
            <a:off x="136728" y="11291565"/>
            <a:ext cx="4321431" cy="3334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625"/>
              </a:lnSpc>
            </a:pPr>
            <a:r>
              <a:rPr lang="pt-BR" sz="3300" b="1" baseline="-8928" dirty="0">
                <a:solidFill>
                  <a:srgbClr val="FFFFFF"/>
                </a:solidFill>
                <a:latin typeface="Ubuntu"/>
                <a:cs typeface="Ubuntu"/>
              </a:rPr>
              <a:t> O QUE DEVE SER OBSERVADO!</a:t>
            </a:r>
          </a:p>
        </p:txBody>
      </p:sp>
      <p:sp>
        <p:nvSpPr>
          <p:cNvPr id="15" name="object 88">
            <a:extLst>
              <a:ext uri="{FF2B5EF4-FFF2-40B4-BE49-F238E27FC236}">
                <a16:creationId xmlns:a16="http://schemas.microsoft.com/office/drawing/2014/main" id="{4455C630-76DA-F132-1ACB-C94FDE97B3C1}"/>
              </a:ext>
            </a:extLst>
          </p:cNvPr>
          <p:cNvSpPr txBox="1"/>
          <p:nvPr/>
        </p:nvSpPr>
        <p:spPr>
          <a:xfrm>
            <a:off x="165103" y="13773646"/>
            <a:ext cx="7140831" cy="454227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 marR="5080" indent="106680" algn="just">
              <a:lnSpc>
                <a:spcPct val="107900"/>
              </a:lnSpc>
              <a:spcBef>
                <a:spcPts val="70"/>
              </a:spcBef>
            </a:pPr>
            <a:r>
              <a:rPr lang="pt-BR" sz="1400" b="1" spc="5" dirty="0">
                <a:solidFill>
                  <a:srgbClr val="162937"/>
                </a:solidFill>
                <a:latin typeface="Ubuntu" panose="020B0504030602030204" pitchFamily="34" charset="0"/>
                <a:cs typeface="Arial"/>
              </a:rPr>
              <a:t>Imóveis acima de 4 módulos fiscais que desmembraram suas áreas depois de 22/07/2008, e que ficam inferior a 4 módulos fiscais, </a:t>
            </a:r>
            <a:r>
              <a:rPr lang="pt-BR" sz="1400" b="1" u="sng" spc="5" dirty="0">
                <a:solidFill>
                  <a:srgbClr val="162937"/>
                </a:solidFill>
                <a:latin typeface="Ubuntu" panose="020B0504030602030204" pitchFamily="34" charset="0"/>
                <a:cs typeface="Arial"/>
              </a:rPr>
              <a:t>Não </a:t>
            </a:r>
            <a:r>
              <a:rPr lang="pt-BR" sz="1400" b="1" spc="5" dirty="0">
                <a:solidFill>
                  <a:srgbClr val="162937"/>
                </a:solidFill>
                <a:latin typeface="Ubuntu" panose="020B0504030602030204" pitchFamily="34" charset="0"/>
                <a:cs typeface="Arial"/>
              </a:rPr>
              <a:t>terão o benefício. </a:t>
            </a:r>
            <a:endParaRPr lang="pt-BR" sz="1400" b="1" spc="5" dirty="0">
              <a:latin typeface="Ubuntu" panose="020B0504030602030204" pitchFamily="34" charset="0"/>
              <a:cs typeface="Arial"/>
            </a:endParaRPr>
          </a:p>
        </p:txBody>
      </p:sp>
      <p:sp>
        <p:nvSpPr>
          <p:cNvPr id="14" name="object 162">
            <a:extLst>
              <a:ext uri="{FF2B5EF4-FFF2-40B4-BE49-F238E27FC236}">
                <a16:creationId xmlns:a16="http://schemas.microsoft.com/office/drawing/2014/main" id="{BFB2A9BD-166A-DC2E-1E47-F1F18CBD4736}"/>
              </a:ext>
            </a:extLst>
          </p:cNvPr>
          <p:cNvSpPr txBox="1"/>
          <p:nvPr/>
        </p:nvSpPr>
        <p:spPr>
          <a:xfrm>
            <a:off x="136728" y="13422415"/>
            <a:ext cx="3521254" cy="3334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625"/>
              </a:lnSpc>
            </a:pPr>
            <a:r>
              <a:rPr lang="pt-BR" sz="2500" b="1" baseline="-8928" dirty="0">
                <a:solidFill>
                  <a:schemeClr val="tx1"/>
                </a:solidFill>
                <a:latin typeface="Ubuntu"/>
                <a:cs typeface="Ubuntu"/>
              </a:rPr>
              <a:t>ATENÇÃO</a:t>
            </a:r>
            <a:r>
              <a:rPr lang="pt-BR" sz="3300" b="1" baseline="-8928" dirty="0">
                <a:solidFill>
                  <a:schemeClr val="tx1"/>
                </a:solidFill>
                <a:latin typeface="Ubuntu"/>
                <a:cs typeface="Ubuntu"/>
              </a:rPr>
              <a:t>!</a:t>
            </a:r>
          </a:p>
        </p:txBody>
      </p:sp>
      <p:sp>
        <p:nvSpPr>
          <p:cNvPr id="17" name="object 96">
            <a:extLst>
              <a:ext uri="{FF2B5EF4-FFF2-40B4-BE49-F238E27FC236}">
                <a16:creationId xmlns:a16="http://schemas.microsoft.com/office/drawing/2014/main" id="{759D8632-0E33-85B7-D5FE-EF4F3717D3CF}"/>
              </a:ext>
            </a:extLst>
          </p:cNvPr>
          <p:cNvSpPr txBox="1"/>
          <p:nvPr/>
        </p:nvSpPr>
        <p:spPr>
          <a:xfrm>
            <a:off x="4871672" y="14910263"/>
            <a:ext cx="2454517" cy="916020"/>
          </a:xfrm>
          <a:prstGeom prst="rect">
            <a:avLst/>
          </a:prstGeom>
        </p:spPr>
        <p:txBody>
          <a:bodyPr vert="horz" wrap="square" lIns="0" tIns="1111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75"/>
              </a:spcBef>
            </a:pPr>
            <a:r>
              <a:rPr sz="1350" b="1" dirty="0">
                <a:solidFill>
                  <a:srgbClr val="006F39"/>
                </a:solidFill>
                <a:latin typeface="Ubuntu Light"/>
                <a:cs typeface="Ubuntu Light"/>
              </a:rPr>
              <a:t>(65)</a:t>
            </a:r>
            <a:r>
              <a:rPr sz="1350" b="1" spc="120" dirty="0">
                <a:solidFill>
                  <a:srgbClr val="006F39"/>
                </a:solidFill>
                <a:latin typeface="Ubuntu Light"/>
                <a:cs typeface="Ubuntu Light"/>
              </a:rPr>
              <a:t> </a:t>
            </a:r>
            <a:r>
              <a:rPr sz="1350" b="1" dirty="0">
                <a:solidFill>
                  <a:srgbClr val="006F39"/>
                </a:solidFill>
                <a:latin typeface="Ubuntu Light"/>
                <a:cs typeface="Ubuntu Light"/>
              </a:rPr>
              <a:t>3928-</a:t>
            </a:r>
            <a:r>
              <a:rPr sz="1350" b="1" spc="-20" dirty="0">
                <a:solidFill>
                  <a:srgbClr val="006F39"/>
                </a:solidFill>
                <a:latin typeface="Ubuntu Light"/>
                <a:cs typeface="Ubuntu Light"/>
              </a:rPr>
              <a:t>4400</a:t>
            </a:r>
            <a:endParaRPr sz="1350" dirty="0">
              <a:latin typeface="Ubuntu Light"/>
              <a:cs typeface="Ubuntu Light"/>
            </a:endParaRPr>
          </a:p>
          <a:p>
            <a:pPr marL="12700" marR="5080">
              <a:lnSpc>
                <a:spcPts val="2520"/>
              </a:lnSpc>
            </a:pPr>
            <a:r>
              <a:rPr sz="1350" b="0" spc="-10" dirty="0">
                <a:solidFill>
                  <a:srgbClr val="006F39"/>
                </a:solidFill>
                <a:latin typeface="Ubuntu Light"/>
                <a:cs typeface="Ubuntu Light"/>
              </a:rPr>
              <a:t>sistemafamato.org.br </a:t>
            </a:r>
            <a:r>
              <a:rPr lang="pt-BR" sz="1350" b="0" spc="-10" dirty="0" err="1">
                <a:solidFill>
                  <a:srgbClr val="006F39"/>
                </a:solidFill>
                <a:latin typeface="Ubuntu Light"/>
                <a:cs typeface="Ubuntu Light"/>
                <a:hlinkClick r:id="rId6"/>
              </a:rPr>
              <a:t>meioambiente</a:t>
            </a:r>
            <a:r>
              <a:rPr sz="1350" b="0" spc="-10" dirty="0">
                <a:solidFill>
                  <a:srgbClr val="006F39"/>
                </a:solidFill>
                <a:latin typeface="Ubuntu Light"/>
                <a:cs typeface="Ubuntu Light"/>
                <a:hlinkClick r:id="rId6"/>
              </a:rPr>
              <a:t>@famato.org.br</a:t>
            </a:r>
            <a:endParaRPr sz="1350" dirty="0">
              <a:latin typeface="Ubuntu Light"/>
              <a:cs typeface="Ubuntu Light"/>
            </a:endParaRPr>
          </a:p>
        </p:txBody>
      </p:sp>
      <p:sp>
        <p:nvSpPr>
          <p:cNvPr id="18" name="object 103">
            <a:extLst>
              <a:ext uri="{FF2B5EF4-FFF2-40B4-BE49-F238E27FC236}">
                <a16:creationId xmlns:a16="http://schemas.microsoft.com/office/drawing/2014/main" id="{3BD0926F-17FF-E2F9-0A5B-01A3E8E92E54}"/>
              </a:ext>
            </a:extLst>
          </p:cNvPr>
          <p:cNvSpPr/>
          <p:nvPr/>
        </p:nvSpPr>
        <p:spPr>
          <a:xfrm>
            <a:off x="-1905" y="15914453"/>
            <a:ext cx="7560309" cy="182880"/>
          </a:xfrm>
          <a:custGeom>
            <a:avLst/>
            <a:gdLst/>
            <a:ahLst/>
            <a:cxnLst/>
            <a:rect l="l" t="t" r="r" b="b"/>
            <a:pathLst>
              <a:path w="7560309" h="182880">
                <a:moveTo>
                  <a:pt x="0" y="0"/>
                </a:moveTo>
                <a:lnTo>
                  <a:pt x="7560005" y="0"/>
                </a:lnTo>
                <a:lnTo>
                  <a:pt x="7560005" y="182867"/>
                </a:lnTo>
                <a:lnTo>
                  <a:pt x="0" y="182867"/>
                </a:lnTo>
                <a:lnTo>
                  <a:pt x="0" y="0"/>
                </a:lnTo>
                <a:close/>
              </a:path>
            </a:pathLst>
          </a:custGeom>
          <a:solidFill>
            <a:srgbClr val="1D573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04">
            <a:extLst>
              <a:ext uri="{FF2B5EF4-FFF2-40B4-BE49-F238E27FC236}">
                <a16:creationId xmlns:a16="http://schemas.microsoft.com/office/drawing/2014/main" id="{D0CA175E-5253-BCE9-935F-5FF6ED0214E5}"/>
              </a:ext>
            </a:extLst>
          </p:cNvPr>
          <p:cNvSpPr/>
          <p:nvPr/>
        </p:nvSpPr>
        <p:spPr>
          <a:xfrm>
            <a:off x="-17161" y="14832607"/>
            <a:ext cx="7560309" cy="58419"/>
          </a:xfrm>
          <a:custGeom>
            <a:avLst/>
            <a:gdLst/>
            <a:ahLst/>
            <a:cxnLst/>
            <a:rect l="l" t="t" r="r" b="b"/>
            <a:pathLst>
              <a:path w="7560309" h="58419">
                <a:moveTo>
                  <a:pt x="7560005" y="0"/>
                </a:moveTo>
                <a:lnTo>
                  <a:pt x="7560005" y="58331"/>
                </a:lnTo>
                <a:lnTo>
                  <a:pt x="0" y="58331"/>
                </a:lnTo>
                <a:lnTo>
                  <a:pt x="0" y="0"/>
                </a:lnTo>
                <a:lnTo>
                  <a:pt x="7560005" y="0"/>
                </a:lnTo>
                <a:close/>
              </a:path>
            </a:pathLst>
          </a:custGeom>
          <a:solidFill>
            <a:srgbClr val="1D573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Gráfico 19">
            <a:extLst>
              <a:ext uri="{FF2B5EF4-FFF2-40B4-BE49-F238E27FC236}">
                <a16:creationId xmlns:a16="http://schemas.microsoft.com/office/drawing/2014/main" id="{65DA8A2E-70E2-54FE-BF13-354451F951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08622" y="14909800"/>
            <a:ext cx="3088016" cy="956465"/>
          </a:xfrm>
          <a:prstGeom prst="rect">
            <a:avLst/>
          </a:prstGeom>
        </p:spPr>
      </p:pic>
      <p:pic>
        <p:nvPicPr>
          <p:cNvPr id="21" name="Gráfico 20">
            <a:extLst>
              <a:ext uri="{FF2B5EF4-FFF2-40B4-BE49-F238E27FC236}">
                <a16:creationId xmlns:a16="http://schemas.microsoft.com/office/drawing/2014/main" id="{1ED7F9AA-B944-BC2E-3C9B-1647F693A1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582990" y="15055017"/>
            <a:ext cx="223366" cy="781780"/>
          </a:xfrm>
          <a:prstGeom prst="rect">
            <a:avLst/>
          </a:prstGeom>
        </p:spPr>
      </p:pic>
      <p:sp>
        <p:nvSpPr>
          <p:cNvPr id="41" name="object 88">
            <a:extLst>
              <a:ext uri="{FF2B5EF4-FFF2-40B4-BE49-F238E27FC236}">
                <a16:creationId xmlns:a16="http://schemas.microsoft.com/office/drawing/2014/main" id="{699D6968-C905-79C6-C505-F41C4B133871}"/>
              </a:ext>
            </a:extLst>
          </p:cNvPr>
          <p:cNvSpPr txBox="1"/>
          <p:nvPr/>
        </p:nvSpPr>
        <p:spPr>
          <a:xfrm>
            <a:off x="107212" y="14431314"/>
            <a:ext cx="7140831" cy="546047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 marR="5080" indent="106680" algn="just">
              <a:lnSpc>
                <a:spcPct val="107900"/>
              </a:lnSpc>
              <a:spcBef>
                <a:spcPts val="70"/>
              </a:spcBef>
            </a:pPr>
            <a:r>
              <a:rPr lang="pt-BR" sz="1100" b="1" spc="5" dirty="0">
                <a:solidFill>
                  <a:schemeClr val="tx1"/>
                </a:solidFill>
                <a:latin typeface="Ubuntu" panose="020B0504030602030204" pitchFamily="34" charset="0"/>
                <a:cs typeface="Arial"/>
              </a:rPr>
              <a:t>Observação:</a:t>
            </a:r>
            <a:r>
              <a:rPr lang="pt-BR" sz="1100" spc="5" dirty="0">
                <a:solidFill>
                  <a:srgbClr val="162937"/>
                </a:solidFill>
                <a:latin typeface="Ubuntu" panose="020B0504030602030204" pitchFamily="34" charset="0"/>
                <a:cs typeface="Arial"/>
              </a:rPr>
              <a:t> Consulte a tabela de módulo fiscal no link </a:t>
            </a:r>
            <a:r>
              <a:rPr lang="pt-BR" sz="1100" spc="5" dirty="0">
                <a:solidFill>
                  <a:srgbClr val="162937"/>
                </a:solidFill>
                <a:latin typeface="Ubuntu" panose="020B0504030602030204" pitchFamily="34" charset="0"/>
                <a:cs typeface="Arial"/>
                <a:hlinkClick r:id="rId9"/>
              </a:rPr>
              <a:t>https://sistemafamato.org.br/wp-content/uploads/2021/11/planilha-de-modulos-fiscais-em-MT.pdf</a:t>
            </a:r>
            <a:endParaRPr lang="pt-BR" sz="1100" spc="5" dirty="0">
              <a:solidFill>
                <a:srgbClr val="162937"/>
              </a:solidFill>
              <a:latin typeface="Ubuntu" panose="020B0504030602030204" pitchFamily="34" charset="0"/>
              <a:cs typeface="Arial"/>
            </a:endParaRPr>
          </a:p>
          <a:p>
            <a:pPr marL="12700" marR="5080" indent="106680" algn="just">
              <a:lnSpc>
                <a:spcPct val="107900"/>
              </a:lnSpc>
              <a:spcBef>
                <a:spcPts val="70"/>
              </a:spcBef>
            </a:pPr>
            <a:endParaRPr lang="pt-BR" sz="1100" spc="5" dirty="0">
              <a:latin typeface="Ubuntu" panose="020B0504030602030204" pitchFamily="34" charset="0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6F3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1883</TotalTime>
  <Words>435</Words>
  <Application>Microsoft Office PowerPoint</Application>
  <PresentationFormat>Personalizar</PresentationFormat>
  <Paragraphs>27</Paragraphs>
  <Slides>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</vt:i4>
      </vt:variant>
    </vt:vector>
  </HeadingPairs>
  <TitlesOfParts>
    <vt:vector size="7" baseType="lpstr">
      <vt:lpstr>Arial</vt:lpstr>
      <vt:lpstr>Calibri</vt:lpstr>
      <vt:lpstr>Ubuntu</vt:lpstr>
      <vt:lpstr>Ubuntu Light</vt:lpstr>
      <vt:lpstr>Wingdings</vt:lpstr>
      <vt:lpstr>Office Theme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[FA] 2023_09_12_#160_informativos-por-area_template_vs-02</dc:title>
  <dc:creator>Buenas05</dc:creator>
  <cp:lastModifiedBy>Marcia</cp:lastModifiedBy>
  <cp:revision>59</cp:revision>
  <cp:lastPrinted>2024-06-05T20:43:28Z</cp:lastPrinted>
  <dcterms:created xsi:type="dcterms:W3CDTF">2023-09-22T13:09:49Z</dcterms:created>
  <dcterms:modified xsi:type="dcterms:W3CDTF">2024-06-06T02:57:42Z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2023-09-22T00:00:00Z</vt:filetime>
  </property>
  <property fmtid="{D5CDD505-2E9C-101B-9397-08002B2CF9AE}" pid="3" name="Creator">
    <vt:lpwstr>Adobe Illustrator 27.9 (Windows)</vt:lpwstr>
  </property>
  <property fmtid="{D5CDD505-2E9C-101B-9397-08002B2CF9AE}" pid="4" name="GTS_PDFXConformance">
    <vt:lpwstr>PDF/X-1a:2001</vt:lpwstr>
  </property>
  <property fmtid="{D5CDD505-2E9C-101B-9397-08002B2CF9AE}" pid="5" name="GTS_PDFXVersion">
    <vt:lpwstr>PDF/X-1:2001</vt:lpwstr>
  </property>
  <property fmtid="{D5CDD505-2E9C-101B-9397-08002B2CF9AE}" pid="6" name="LastSaved">
    <vt:filetime>2023-09-22T00:00:00Z</vt:filetime>
  </property>
  <property fmtid="{D5CDD505-2E9C-101B-9397-08002B2CF9AE}" pid="7" name="Producer">
    <vt:lpwstr>Adobe PDF library 17.00</vt:lpwstr>
  </property>
</Properties>
</file>