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2" r:id="rId1"/>
  </p:sldMasterIdLst>
  <p:sldIdLst>
    <p:sldId id="258" r:id="rId2"/>
  </p:sldIdLst>
  <p:sldSz cx="7556500" cy="161036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8628"/>
    <a:srgbClr val="F7DABD"/>
    <a:srgbClr val="464A4B"/>
    <a:srgbClr val="505455"/>
    <a:srgbClr val="616160"/>
    <a:srgbClr val="C9CACA"/>
    <a:srgbClr val="C9CBCB"/>
    <a:srgbClr val="9899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1884" y="-25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B0BD70-BE8D-9242-3F58-E3E8A68715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563" y="2635474"/>
            <a:ext cx="5667375" cy="5606439"/>
          </a:xfrm>
        </p:spPr>
        <p:txBody>
          <a:bodyPr anchor="b"/>
          <a:lstStyle>
            <a:lvl1pPr algn="ctr">
              <a:defRPr sz="3719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33D09F7-50EF-454B-A5E8-E0AD14F00A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563" y="8458119"/>
            <a:ext cx="5667375" cy="3887974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373" indent="0" algn="ctr">
              <a:buNone/>
              <a:defRPr sz="1240"/>
            </a:lvl2pPr>
            <a:lvl3pPr marL="566745" indent="0" algn="ctr">
              <a:buNone/>
              <a:defRPr sz="1116"/>
            </a:lvl3pPr>
            <a:lvl4pPr marL="850118" indent="0" algn="ctr">
              <a:buNone/>
              <a:defRPr sz="992"/>
            </a:lvl4pPr>
            <a:lvl5pPr marL="1133490" indent="0" algn="ctr">
              <a:buNone/>
              <a:defRPr sz="992"/>
            </a:lvl5pPr>
            <a:lvl6pPr marL="1416863" indent="0" algn="ctr">
              <a:buNone/>
              <a:defRPr sz="992"/>
            </a:lvl6pPr>
            <a:lvl7pPr marL="1700235" indent="0" algn="ctr">
              <a:buNone/>
              <a:defRPr sz="992"/>
            </a:lvl7pPr>
            <a:lvl8pPr marL="1983608" indent="0" algn="ctr">
              <a:buNone/>
              <a:defRPr sz="992"/>
            </a:lvl8pPr>
            <a:lvl9pPr marL="2266980" indent="0" algn="ctr">
              <a:buNone/>
              <a:defRPr sz="992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27FDC1E-7DD9-1B0E-B84C-A8923513D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8BABEA7-6E6F-6F54-CC5C-B6105014E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3DEDE07-8529-06F1-9DB9-E7E0EB77C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4191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D78582-4354-01E3-E83E-4F26B965E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4DEAAAC-7B07-2396-DB5B-A00FB1E62F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A407A36-C73F-AE3D-F64A-D5D3646E5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8259566-6844-62AC-7727-B8F409CC2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0F088F1-8AEA-8F7B-7719-B47D493F6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462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FC414CB-5925-B337-18E1-319CEAEBE0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07620" y="857367"/>
            <a:ext cx="1629370" cy="1364705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BE8A49F-6F10-A6E7-A6B3-49C1F37985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509" y="857367"/>
            <a:ext cx="4793655" cy="1364705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240761F-DE77-04F8-B103-AB54328FE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2C6F27B-3A84-8054-9916-DF2565196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7B341B1-8772-9A61-AE9D-19640C986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9872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95905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AE3FED-6280-117F-A21A-4A6555AAE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B75FE87-4207-6C59-8D4E-FBA2F46BB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F22F6A7-7893-FA4D-495C-431A941EE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8187A21-D1DD-796D-9149-527CA51E1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174579-48B8-2828-75C8-04ACA2744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0506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16E720-11C3-82A6-7A36-B43793844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574" y="4014719"/>
            <a:ext cx="6517481" cy="6698649"/>
          </a:xfrm>
        </p:spPr>
        <p:txBody>
          <a:bodyPr anchor="b"/>
          <a:lstStyle>
            <a:lvl1pPr>
              <a:defRPr sz="3719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740DD41-45D4-4D39-BF7E-817360702F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574" y="10776740"/>
            <a:ext cx="6517481" cy="3522661"/>
          </a:xfrm>
        </p:spPr>
        <p:txBody>
          <a:bodyPr/>
          <a:lstStyle>
            <a:lvl1pPr marL="0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1pPr>
            <a:lvl2pPr marL="283373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2pPr>
            <a:lvl3pPr marL="566745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3pPr>
            <a:lvl4pPr marL="85011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4pPr>
            <a:lvl5pPr marL="1133490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5pPr>
            <a:lvl6pPr marL="1416863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6pPr>
            <a:lvl7pPr marL="1700235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7pPr>
            <a:lvl8pPr marL="1983608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8pPr>
            <a:lvl9pPr marL="2266980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9FA7550-CF2E-7A35-A2DA-8ECC3183F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BA8C21-530A-3128-9515-0B46A87F5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6EF134-9232-2D80-E558-89890FCD6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1750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5D5AED-EA50-9909-DF60-CA1340233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1D4048-4546-F16B-9365-61E62B48B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509" y="4286838"/>
            <a:ext cx="3211513" cy="1021758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8AB4EF1-17C5-F8A0-7211-004E025578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5478" y="4286838"/>
            <a:ext cx="3211513" cy="1021758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4D3EF28-8E51-D763-579D-DFB3A6448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D51BF86-4C19-BB75-6FE8-791CC02F3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2E96EB2-5957-297A-4AC2-C09553124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8278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73614E-206C-1F0B-772B-DF34515E9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494" y="857369"/>
            <a:ext cx="6517481" cy="3112618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8F0117D-550A-DED4-8A41-A56BAEC67D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494" y="3947620"/>
            <a:ext cx="3196753" cy="1934667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373" indent="0">
              <a:buNone/>
              <a:defRPr sz="1240" b="1"/>
            </a:lvl2pPr>
            <a:lvl3pPr marL="566745" indent="0">
              <a:buNone/>
              <a:defRPr sz="1116" b="1"/>
            </a:lvl3pPr>
            <a:lvl4pPr marL="850118" indent="0">
              <a:buNone/>
              <a:defRPr sz="992" b="1"/>
            </a:lvl4pPr>
            <a:lvl5pPr marL="1133490" indent="0">
              <a:buNone/>
              <a:defRPr sz="992" b="1"/>
            </a:lvl5pPr>
            <a:lvl6pPr marL="1416863" indent="0">
              <a:buNone/>
              <a:defRPr sz="992" b="1"/>
            </a:lvl6pPr>
            <a:lvl7pPr marL="1700235" indent="0">
              <a:buNone/>
              <a:defRPr sz="992" b="1"/>
            </a:lvl7pPr>
            <a:lvl8pPr marL="1983608" indent="0">
              <a:buNone/>
              <a:defRPr sz="992" b="1"/>
            </a:lvl8pPr>
            <a:lvl9pPr marL="2266980" indent="0">
              <a:buNone/>
              <a:defRPr sz="992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6CD6565-E9C6-6158-C269-5D66180A0A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494" y="5882287"/>
            <a:ext cx="3196753" cy="865195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6CAD118-D719-89A0-9E49-FC2A102126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5478" y="3947620"/>
            <a:ext cx="3212497" cy="1934667"/>
          </a:xfrm>
        </p:spPr>
        <p:txBody>
          <a:bodyPr anchor="b"/>
          <a:lstStyle>
            <a:lvl1pPr marL="0" indent="0">
              <a:buNone/>
              <a:defRPr sz="1488" b="1"/>
            </a:lvl1pPr>
            <a:lvl2pPr marL="283373" indent="0">
              <a:buNone/>
              <a:defRPr sz="1240" b="1"/>
            </a:lvl2pPr>
            <a:lvl3pPr marL="566745" indent="0">
              <a:buNone/>
              <a:defRPr sz="1116" b="1"/>
            </a:lvl3pPr>
            <a:lvl4pPr marL="850118" indent="0">
              <a:buNone/>
              <a:defRPr sz="992" b="1"/>
            </a:lvl4pPr>
            <a:lvl5pPr marL="1133490" indent="0">
              <a:buNone/>
              <a:defRPr sz="992" b="1"/>
            </a:lvl5pPr>
            <a:lvl6pPr marL="1416863" indent="0">
              <a:buNone/>
              <a:defRPr sz="992" b="1"/>
            </a:lvl6pPr>
            <a:lvl7pPr marL="1700235" indent="0">
              <a:buNone/>
              <a:defRPr sz="992" b="1"/>
            </a:lvl7pPr>
            <a:lvl8pPr marL="1983608" indent="0">
              <a:buNone/>
              <a:defRPr sz="992" b="1"/>
            </a:lvl8pPr>
            <a:lvl9pPr marL="2266980" indent="0">
              <a:buNone/>
              <a:defRPr sz="992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9FA9814-0582-3AEE-BB12-C29FB3BB77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5478" y="5882287"/>
            <a:ext cx="3212497" cy="865195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7FC2E5D-1523-C31E-8B8D-3A76097FB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AEBEEC3F-5DB3-ECB1-02D8-D101E8294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C4341AB-9500-3129-8AAA-8E4B0B817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8902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4EAB5F-CD30-ABC2-0602-916D6BC41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E3F79AE-F2B2-E5A5-3E2C-025D075F2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5A7974A-D249-B48E-297D-A38DEC62E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8F37FE5-8DF0-1800-F8DD-095938258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0441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826BB10-8AC2-06C0-617B-AC9649140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E3F89C3-6186-2303-07EC-08F69FECD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049DF8D-28A6-5838-E391-62F624AD7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7881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087974-1B12-71BF-C5CA-EC37F512B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494" y="1073573"/>
            <a:ext cx="2437168" cy="3757507"/>
          </a:xfrm>
        </p:spPr>
        <p:txBody>
          <a:bodyPr anchor="b"/>
          <a:lstStyle>
            <a:lvl1pPr>
              <a:defRPr sz="1983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C53A9D1-A72F-3515-4F2D-7DF73402F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2497" y="2318621"/>
            <a:ext cx="3825478" cy="11443994"/>
          </a:xfrm>
        </p:spPr>
        <p:txBody>
          <a:bodyPr/>
          <a:lstStyle>
            <a:lvl1pPr>
              <a:defRPr sz="1983"/>
            </a:lvl1pPr>
            <a:lvl2pPr>
              <a:defRPr sz="1735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2014C7A-2320-E86E-FC5D-123735B883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494" y="4831080"/>
            <a:ext cx="2437168" cy="8950173"/>
          </a:xfrm>
        </p:spPr>
        <p:txBody>
          <a:bodyPr/>
          <a:lstStyle>
            <a:lvl1pPr marL="0" indent="0">
              <a:buNone/>
              <a:defRPr sz="992"/>
            </a:lvl1pPr>
            <a:lvl2pPr marL="283373" indent="0">
              <a:buNone/>
              <a:defRPr sz="868"/>
            </a:lvl2pPr>
            <a:lvl3pPr marL="566745" indent="0">
              <a:buNone/>
              <a:defRPr sz="744"/>
            </a:lvl3pPr>
            <a:lvl4pPr marL="850118" indent="0">
              <a:buNone/>
              <a:defRPr sz="620"/>
            </a:lvl4pPr>
            <a:lvl5pPr marL="1133490" indent="0">
              <a:buNone/>
              <a:defRPr sz="620"/>
            </a:lvl5pPr>
            <a:lvl6pPr marL="1416863" indent="0">
              <a:buNone/>
              <a:defRPr sz="620"/>
            </a:lvl6pPr>
            <a:lvl7pPr marL="1700235" indent="0">
              <a:buNone/>
              <a:defRPr sz="620"/>
            </a:lvl7pPr>
            <a:lvl8pPr marL="1983608" indent="0">
              <a:buNone/>
              <a:defRPr sz="620"/>
            </a:lvl8pPr>
            <a:lvl9pPr marL="2266980" indent="0">
              <a:buNone/>
              <a:defRPr sz="62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84D0CEE-885D-41D7-8BF8-D8F8F3B31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B8F429D-7E66-C167-D424-5A6893766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F7ECD-075D-E0DF-93D8-3FE705945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9919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EFEBAE-E7C9-1191-EBFD-3FCD454A0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494" y="1073573"/>
            <a:ext cx="2437168" cy="3757507"/>
          </a:xfrm>
        </p:spPr>
        <p:txBody>
          <a:bodyPr anchor="b"/>
          <a:lstStyle>
            <a:lvl1pPr>
              <a:defRPr sz="1983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E3AFA91-1C33-7C56-9441-00B42EA218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2497" y="2318621"/>
            <a:ext cx="3825478" cy="11443994"/>
          </a:xfrm>
        </p:spPr>
        <p:txBody>
          <a:bodyPr/>
          <a:lstStyle>
            <a:lvl1pPr marL="0" indent="0">
              <a:buNone/>
              <a:defRPr sz="1983"/>
            </a:lvl1pPr>
            <a:lvl2pPr marL="283373" indent="0">
              <a:buNone/>
              <a:defRPr sz="1735"/>
            </a:lvl2pPr>
            <a:lvl3pPr marL="566745" indent="0">
              <a:buNone/>
              <a:defRPr sz="1488"/>
            </a:lvl3pPr>
            <a:lvl4pPr marL="850118" indent="0">
              <a:buNone/>
              <a:defRPr sz="1240"/>
            </a:lvl4pPr>
            <a:lvl5pPr marL="1133490" indent="0">
              <a:buNone/>
              <a:defRPr sz="1240"/>
            </a:lvl5pPr>
            <a:lvl6pPr marL="1416863" indent="0">
              <a:buNone/>
              <a:defRPr sz="1240"/>
            </a:lvl6pPr>
            <a:lvl7pPr marL="1700235" indent="0">
              <a:buNone/>
              <a:defRPr sz="1240"/>
            </a:lvl7pPr>
            <a:lvl8pPr marL="1983608" indent="0">
              <a:buNone/>
              <a:defRPr sz="1240"/>
            </a:lvl8pPr>
            <a:lvl9pPr marL="2266980" indent="0">
              <a:buNone/>
              <a:defRPr sz="124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B9C8BA4-6E40-CF2D-F114-85F387BD13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494" y="4831080"/>
            <a:ext cx="2437168" cy="8950173"/>
          </a:xfrm>
        </p:spPr>
        <p:txBody>
          <a:bodyPr/>
          <a:lstStyle>
            <a:lvl1pPr marL="0" indent="0">
              <a:buNone/>
              <a:defRPr sz="992"/>
            </a:lvl1pPr>
            <a:lvl2pPr marL="283373" indent="0">
              <a:buNone/>
              <a:defRPr sz="868"/>
            </a:lvl2pPr>
            <a:lvl3pPr marL="566745" indent="0">
              <a:buNone/>
              <a:defRPr sz="744"/>
            </a:lvl3pPr>
            <a:lvl4pPr marL="850118" indent="0">
              <a:buNone/>
              <a:defRPr sz="620"/>
            </a:lvl4pPr>
            <a:lvl5pPr marL="1133490" indent="0">
              <a:buNone/>
              <a:defRPr sz="620"/>
            </a:lvl5pPr>
            <a:lvl6pPr marL="1416863" indent="0">
              <a:buNone/>
              <a:defRPr sz="620"/>
            </a:lvl6pPr>
            <a:lvl7pPr marL="1700235" indent="0">
              <a:buNone/>
              <a:defRPr sz="620"/>
            </a:lvl7pPr>
            <a:lvl8pPr marL="1983608" indent="0">
              <a:buNone/>
              <a:defRPr sz="620"/>
            </a:lvl8pPr>
            <a:lvl9pPr marL="2266980" indent="0">
              <a:buNone/>
              <a:defRPr sz="62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08FAE69-BDC0-DF6B-7C72-69338777C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8D6B525-0305-80ED-8B7B-13C867C63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A9EAC9E-5F31-8542-877A-AA5745D8E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8057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6D8A972-D90C-9BD8-367D-C400E9FCD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510" y="857369"/>
            <a:ext cx="6517481" cy="31126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F5D9198-5364-9669-FE6D-C1E569F428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510" y="4286838"/>
            <a:ext cx="6517481" cy="10217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C363A9C-1BA4-0129-4924-ECF736ACE9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509" y="14925652"/>
            <a:ext cx="1700213" cy="8573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8F24C03-2AAC-025D-4AF4-BC76B5EF90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3091" y="14925652"/>
            <a:ext cx="2550319" cy="8573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C02BCDA-AF8B-83ED-E16B-89AAFF13F6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6778" y="14925652"/>
            <a:ext cx="1700213" cy="8573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6338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</p:sldLayoutIdLst>
  <p:txStyles>
    <p:titleStyle>
      <a:lvl1pPr algn="l" defTabSz="566745" rtl="0" eaLnBrk="1" latinLnBrk="0" hangingPunct="1">
        <a:lnSpc>
          <a:spcPct val="90000"/>
        </a:lnSpc>
        <a:spcBef>
          <a:spcPct val="0"/>
        </a:spcBef>
        <a:buNone/>
        <a:defRPr sz="272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686" indent="-141686" algn="l" defTabSz="566745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735" kern="1200">
          <a:solidFill>
            <a:schemeClr val="tx1"/>
          </a:solidFill>
          <a:latin typeface="+mn-lt"/>
          <a:ea typeface="+mn-ea"/>
          <a:cs typeface="+mn-cs"/>
        </a:defRPr>
      </a:lvl1pPr>
      <a:lvl2pPr marL="425059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08431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240" kern="1200">
          <a:solidFill>
            <a:schemeClr val="tx1"/>
          </a:solidFill>
          <a:latin typeface="+mn-lt"/>
          <a:ea typeface="+mn-ea"/>
          <a:cs typeface="+mn-cs"/>
        </a:defRPr>
      </a:lvl3pPr>
      <a:lvl4pPr marL="991804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275177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558549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1922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5294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8667" indent="-141686" algn="l" defTabSz="566745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373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6745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118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3490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6863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0235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3608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6980" algn="l" defTabSz="566745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hyperlink" Target="mailto:agricultura@famato.org.b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hyperlink" Target="https://www.in.gov.br/en/web/dou/-/portaria-sda/mapa-n-968-de-8-de-dezembro-de-2023-529897626" TargetMode="External"/><Relationship Id="rId4" Type="http://schemas.openxmlformats.org/officeDocument/2006/relationships/image" Target="../media/image3.svg"/><Relationship Id="rId9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Imagem 39">
            <a:extLst>
              <a:ext uri="{FF2B5EF4-FFF2-40B4-BE49-F238E27FC236}">
                <a16:creationId xmlns:a16="http://schemas.microsoft.com/office/drawing/2014/main" id="{06A10BBE-7C36-707E-F8FF-EA46941305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5464" y="7109023"/>
            <a:ext cx="3435483" cy="3838377"/>
          </a:xfrm>
          <a:prstGeom prst="rect">
            <a:avLst/>
          </a:prstGeom>
        </p:spPr>
      </p:pic>
      <p:sp>
        <p:nvSpPr>
          <p:cNvPr id="38" name="Retângulo: Único Canto Arredondado 37">
            <a:extLst>
              <a:ext uri="{FF2B5EF4-FFF2-40B4-BE49-F238E27FC236}">
                <a16:creationId xmlns:a16="http://schemas.microsoft.com/office/drawing/2014/main" id="{939FE8AC-9434-4AD8-449C-8B6D17EFCAE1}"/>
              </a:ext>
            </a:extLst>
          </p:cNvPr>
          <p:cNvSpPr/>
          <p:nvPr/>
        </p:nvSpPr>
        <p:spPr>
          <a:xfrm rot="5400000">
            <a:off x="74128" y="7108042"/>
            <a:ext cx="3595666" cy="3778253"/>
          </a:xfrm>
          <a:prstGeom prst="round1Rect">
            <a:avLst/>
          </a:prstGeom>
          <a:solidFill>
            <a:srgbClr val="F7DABD"/>
          </a:solidFill>
          <a:ln>
            <a:solidFill>
              <a:srgbClr val="E4862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object 6"/>
          <p:cNvSpPr/>
          <p:nvPr/>
        </p:nvSpPr>
        <p:spPr>
          <a:xfrm>
            <a:off x="2455905" y="639746"/>
            <a:ext cx="2648585" cy="337185"/>
          </a:xfrm>
          <a:custGeom>
            <a:avLst/>
            <a:gdLst/>
            <a:ahLst/>
            <a:cxnLst/>
            <a:rect l="l" t="t" r="r" b="b"/>
            <a:pathLst>
              <a:path w="2648585" h="337184">
                <a:moveTo>
                  <a:pt x="212140" y="336740"/>
                </a:moveTo>
                <a:lnTo>
                  <a:pt x="2436050" y="336740"/>
                </a:lnTo>
                <a:lnTo>
                  <a:pt x="2484690" y="331137"/>
                </a:lnTo>
                <a:lnTo>
                  <a:pt x="2529342" y="315177"/>
                </a:lnTo>
                <a:lnTo>
                  <a:pt x="2568731" y="290134"/>
                </a:lnTo>
                <a:lnTo>
                  <a:pt x="2601584" y="257281"/>
                </a:lnTo>
                <a:lnTo>
                  <a:pt x="2626628" y="217891"/>
                </a:lnTo>
                <a:lnTo>
                  <a:pt x="2642588" y="173240"/>
                </a:lnTo>
                <a:lnTo>
                  <a:pt x="2648191" y="124599"/>
                </a:lnTo>
                <a:lnTo>
                  <a:pt x="2648191" y="0"/>
                </a:lnTo>
                <a:lnTo>
                  <a:pt x="0" y="0"/>
                </a:lnTo>
                <a:lnTo>
                  <a:pt x="0" y="124599"/>
                </a:lnTo>
                <a:lnTo>
                  <a:pt x="5603" y="173240"/>
                </a:lnTo>
                <a:lnTo>
                  <a:pt x="21563" y="217891"/>
                </a:lnTo>
                <a:lnTo>
                  <a:pt x="46606" y="257281"/>
                </a:lnTo>
                <a:lnTo>
                  <a:pt x="79459" y="290134"/>
                </a:lnTo>
                <a:lnTo>
                  <a:pt x="118848" y="315177"/>
                </a:lnTo>
                <a:lnTo>
                  <a:pt x="163500" y="331137"/>
                </a:lnTo>
                <a:lnTo>
                  <a:pt x="212140" y="336740"/>
                </a:lnTo>
                <a:close/>
              </a:path>
            </a:pathLst>
          </a:custGeom>
          <a:ln w="12699">
            <a:solidFill>
              <a:srgbClr val="E4862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077772" y="301082"/>
            <a:ext cx="1191895" cy="337185"/>
          </a:xfrm>
          <a:custGeom>
            <a:avLst/>
            <a:gdLst/>
            <a:ahLst/>
            <a:cxnLst/>
            <a:rect l="l" t="t" r="r" b="b"/>
            <a:pathLst>
              <a:path w="1191895" h="337184">
                <a:moveTo>
                  <a:pt x="979677" y="0"/>
                </a:moveTo>
                <a:lnTo>
                  <a:pt x="212140" y="0"/>
                </a:lnTo>
                <a:lnTo>
                  <a:pt x="163500" y="5603"/>
                </a:lnTo>
                <a:lnTo>
                  <a:pt x="118848" y="21563"/>
                </a:lnTo>
                <a:lnTo>
                  <a:pt x="79459" y="46606"/>
                </a:lnTo>
                <a:lnTo>
                  <a:pt x="46606" y="79459"/>
                </a:lnTo>
                <a:lnTo>
                  <a:pt x="21563" y="118848"/>
                </a:lnTo>
                <a:lnTo>
                  <a:pt x="5603" y="163500"/>
                </a:lnTo>
                <a:lnTo>
                  <a:pt x="0" y="212140"/>
                </a:lnTo>
                <a:lnTo>
                  <a:pt x="0" y="336740"/>
                </a:lnTo>
                <a:lnTo>
                  <a:pt x="1191818" y="336740"/>
                </a:lnTo>
                <a:lnTo>
                  <a:pt x="1191818" y="212140"/>
                </a:lnTo>
                <a:lnTo>
                  <a:pt x="1186215" y="163500"/>
                </a:lnTo>
                <a:lnTo>
                  <a:pt x="1170255" y="118848"/>
                </a:lnTo>
                <a:lnTo>
                  <a:pt x="1145212" y="79459"/>
                </a:lnTo>
                <a:lnTo>
                  <a:pt x="1112359" y="46606"/>
                </a:lnTo>
                <a:lnTo>
                  <a:pt x="1072970" y="21563"/>
                </a:lnTo>
                <a:lnTo>
                  <a:pt x="1028318" y="5603"/>
                </a:lnTo>
                <a:lnTo>
                  <a:pt x="979677" y="0"/>
                </a:lnTo>
                <a:close/>
              </a:path>
            </a:pathLst>
          </a:custGeom>
          <a:ln w="12700">
            <a:solidFill>
              <a:srgbClr val="E4862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-17162" y="6635680"/>
            <a:ext cx="7560309" cy="568325"/>
          </a:xfrm>
          <a:custGeom>
            <a:avLst/>
            <a:gdLst/>
            <a:ahLst/>
            <a:cxnLst/>
            <a:rect l="l" t="t" r="r" b="b"/>
            <a:pathLst>
              <a:path w="7560309" h="568325">
                <a:moveTo>
                  <a:pt x="3709276" y="0"/>
                </a:moveTo>
                <a:lnTo>
                  <a:pt x="0" y="0"/>
                </a:lnTo>
                <a:lnTo>
                  <a:pt x="0" y="568007"/>
                </a:lnTo>
                <a:lnTo>
                  <a:pt x="7560005" y="568007"/>
                </a:lnTo>
                <a:lnTo>
                  <a:pt x="7560005" y="470141"/>
                </a:lnTo>
                <a:lnTo>
                  <a:pt x="4044975" y="470141"/>
                </a:lnTo>
                <a:lnTo>
                  <a:pt x="3997110" y="463799"/>
                </a:lnTo>
                <a:lnTo>
                  <a:pt x="3954100" y="445901"/>
                </a:lnTo>
                <a:lnTo>
                  <a:pt x="3917661" y="418139"/>
                </a:lnTo>
                <a:lnTo>
                  <a:pt x="3889508" y="382206"/>
                </a:lnTo>
                <a:lnTo>
                  <a:pt x="3871358" y="339794"/>
                </a:lnTo>
                <a:lnTo>
                  <a:pt x="3864927" y="292595"/>
                </a:lnTo>
                <a:lnTo>
                  <a:pt x="3864927" y="153504"/>
                </a:lnTo>
                <a:lnTo>
                  <a:pt x="3856992" y="104987"/>
                </a:lnTo>
                <a:lnTo>
                  <a:pt x="3834896" y="62849"/>
                </a:lnTo>
                <a:lnTo>
                  <a:pt x="3801202" y="29619"/>
                </a:lnTo>
                <a:lnTo>
                  <a:pt x="3758475" y="7826"/>
                </a:lnTo>
                <a:lnTo>
                  <a:pt x="3709276" y="0"/>
                </a:lnTo>
                <a:close/>
              </a:path>
            </a:pathLst>
          </a:custGeom>
          <a:solidFill>
            <a:srgbClr val="E4862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-17162" y="12928600"/>
            <a:ext cx="7560309" cy="801370"/>
          </a:xfrm>
          <a:custGeom>
            <a:avLst/>
            <a:gdLst/>
            <a:ahLst/>
            <a:cxnLst/>
            <a:rect l="l" t="t" r="r" b="b"/>
            <a:pathLst>
              <a:path w="7560309" h="801370">
                <a:moveTo>
                  <a:pt x="7560005" y="0"/>
                </a:moveTo>
                <a:lnTo>
                  <a:pt x="1772009" y="0"/>
                </a:lnTo>
                <a:lnTo>
                  <a:pt x="1722382" y="5716"/>
                </a:lnTo>
                <a:lnTo>
                  <a:pt x="1676825" y="21998"/>
                </a:lnTo>
                <a:lnTo>
                  <a:pt x="1636636" y="47548"/>
                </a:lnTo>
                <a:lnTo>
                  <a:pt x="1603116" y="81065"/>
                </a:lnTo>
                <a:lnTo>
                  <a:pt x="1577564" y="121251"/>
                </a:lnTo>
                <a:lnTo>
                  <a:pt x="1561280" y="166807"/>
                </a:lnTo>
                <a:lnTo>
                  <a:pt x="1555563" y="216433"/>
                </a:lnTo>
                <a:lnTo>
                  <a:pt x="1555563" y="412572"/>
                </a:lnTo>
                <a:lnTo>
                  <a:pt x="1551529" y="457576"/>
                </a:lnTo>
                <a:lnTo>
                  <a:pt x="1539900" y="499934"/>
                </a:lnTo>
                <a:lnTo>
                  <a:pt x="1521382" y="538939"/>
                </a:lnTo>
                <a:lnTo>
                  <a:pt x="1496682" y="573882"/>
                </a:lnTo>
                <a:lnTo>
                  <a:pt x="1466507" y="604057"/>
                </a:lnTo>
                <a:lnTo>
                  <a:pt x="1431566" y="628758"/>
                </a:lnTo>
                <a:lnTo>
                  <a:pt x="1392564" y="647276"/>
                </a:lnTo>
                <a:lnTo>
                  <a:pt x="1350209" y="658906"/>
                </a:lnTo>
                <a:lnTo>
                  <a:pt x="1305208" y="662939"/>
                </a:lnTo>
                <a:lnTo>
                  <a:pt x="0" y="662939"/>
                </a:lnTo>
                <a:lnTo>
                  <a:pt x="0" y="800938"/>
                </a:lnTo>
                <a:lnTo>
                  <a:pt x="7560005" y="800938"/>
                </a:lnTo>
                <a:lnTo>
                  <a:pt x="7560005" y="0"/>
                </a:lnTo>
                <a:close/>
              </a:path>
            </a:pathLst>
          </a:custGeom>
          <a:solidFill>
            <a:srgbClr val="E4862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2439944" y="371059"/>
            <a:ext cx="2680335" cy="2244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50" b="0" dirty="0">
                <a:solidFill>
                  <a:srgbClr val="E48628"/>
                </a:solidFill>
                <a:latin typeface="Ubuntu Light"/>
                <a:cs typeface="Ubuntu Light"/>
              </a:rPr>
              <a:t>INFORMATIVO</a:t>
            </a:r>
            <a:r>
              <a:rPr sz="1350" b="0" spc="150" dirty="0">
                <a:solidFill>
                  <a:srgbClr val="E48628"/>
                </a:solidFill>
                <a:latin typeface="Ubuntu Light"/>
                <a:cs typeface="Ubuntu Light"/>
              </a:rPr>
              <a:t> </a:t>
            </a:r>
            <a:r>
              <a:rPr sz="1350" b="0" dirty="0">
                <a:solidFill>
                  <a:srgbClr val="E48628"/>
                </a:solidFill>
                <a:latin typeface="Ubuntu Light"/>
                <a:cs typeface="Ubuntu Light"/>
              </a:rPr>
              <a:t>TÉCNICO:</a:t>
            </a:r>
            <a:r>
              <a:rPr sz="1350" b="0" spc="150" dirty="0">
                <a:solidFill>
                  <a:srgbClr val="E48628"/>
                </a:solidFill>
                <a:latin typeface="Ubuntu Light"/>
                <a:cs typeface="Ubuntu Light"/>
              </a:rPr>
              <a:t> </a:t>
            </a:r>
            <a:r>
              <a:rPr lang="pt-BR" sz="1350" b="1" spc="-10" dirty="0" err="1">
                <a:solidFill>
                  <a:srgbClr val="E48628"/>
                </a:solidFill>
                <a:latin typeface="Ubuntu Light"/>
                <a:cs typeface="Ubuntu Light"/>
              </a:rPr>
              <a:t>xx</a:t>
            </a:r>
            <a:r>
              <a:rPr sz="1350" b="1" spc="-10" dirty="0">
                <a:solidFill>
                  <a:srgbClr val="E48628"/>
                </a:solidFill>
                <a:latin typeface="Ubuntu Light"/>
                <a:cs typeface="Ubuntu Light"/>
              </a:rPr>
              <a:t>/2023</a:t>
            </a:r>
            <a:endParaRPr sz="1350" dirty="0">
              <a:latin typeface="Ubuntu Light"/>
              <a:cs typeface="Ubuntu Light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6332932" y="364574"/>
            <a:ext cx="681990" cy="2244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pt-BR" sz="1350" spc="-10" dirty="0">
                <a:solidFill>
                  <a:srgbClr val="E48628"/>
                </a:solidFill>
                <a:latin typeface="Ubuntu Light"/>
                <a:cs typeface="Ubuntu Light"/>
              </a:rPr>
              <a:t>12</a:t>
            </a:r>
            <a:r>
              <a:rPr sz="1350" b="0" spc="-10" dirty="0">
                <a:solidFill>
                  <a:srgbClr val="E48628"/>
                </a:solidFill>
                <a:latin typeface="Ubuntu Light"/>
                <a:cs typeface="Ubuntu Light"/>
              </a:rPr>
              <a:t>/2023</a:t>
            </a:r>
            <a:endParaRPr sz="1350" dirty="0">
              <a:latin typeface="Ubuntu Light"/>
              <a:cs typeface="Ubuntu Light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2840337" y="1298738"/>
            <a:ext cx="4702810" cy="1749425"/>
          </a:xfrm>
          <a:custGeom>
            <a:avLst/>
            <a:gdLst/>
            <a:ahLst/>
            <a:cxnLst/>
            <a:rect l="l" t="t" r="r" b="b"/>
            <a:pathLst>
              <a:path w="4702809" h="1749425">
                <a:moveTo>
                  <a:pt x="4702238" y="0"/>
                </a:moveTo>
                <a:lnTo>
                  <a:pt x="0" y="0"/>
                </a:lnTo>
                <a:lnTo>
                  <a:pt x="0" y="1749221"/>
                </a:lnTo>
                <a:lnTo>
                  <a:pt x="3961422" y="1749221"/>
                </a:lnTo>
                <a:lnTo>
                  <a:pt x="4016710" y="1747694"/>
                </a:lnTo>
                <a:lnTo>
                  <a:pt x="4070894" y="1743185"/>
                </a:lnTo>
                <a:lnTo>
                  <a:pt x="4123832" y="1735801"/>
                </a:lnTo>
                <a:lnTo>
                  <a:pt x="4175380" y="1725649"/>
                </a:lnTo>
                <a:lnTo>
                  <a:pt x="4225394" y="1712839"/>
                </a:lnTo>
                <a:lnTo>
                  <a:pt x="4273732" y="1697476"/>
                </a:lnTo>
                <a:lnTo>
                  <a:pt x="4320250" y="1679670"/>
                </a:lnTo>
                <a:lnTo>
                  <a:pt x="4364805" y="1659527"/>
                </a:lnTo>
                <a:lnTo>
                  <a:pt x="4407253" y="1637155"/>
                </a:lnTo>
                <a:lnTo>
                  <a:pt x="4447452" y="1612663"/>
                </a:lnTo>
                <a:lnTo>
                  <a:pt x="4485258" y="1586156"/>
                </a:lnTo>
                <a:lnTo>
                  <a:pt x="4520529" y="1557744"/>
                </a:lnTo>
                <a:lnTo>
                  <a:pt x="4553120" y="1527534"/>
                </a:lnTo>
                <a:lnTo>
                  <a:pt x="4582888" y="1495634"/>
                </a:lnTo>
                <a:lnTo>
                  <a:pt x="4609691" y="1462150"/>
                </a:lnTo>
                <a:lnTo>
                  <a:pt x="4633385" y="1427192"/>
                </a:lnTo>
                <a:lnTo>
                  <a:pt x="4653827" y="1390866"/>
                </a:lnTo>
                <a:lnTo>
                  <a:pt x="4670873" y="1353280"/>
                </a:lnTo>
                <a:lnTo>
                  <a:pt x="4684380" y="1314542"/>
                </a:lnTo>
                <a:lnTo>
                  <a:pt x="4694206" y="1274759"/>
                </a:lnTo>
                <a:lnTo>
                  <a:pt x="4700206" y="1234040"/>
                </a:lnTo>
                <a:lnTo>
                  <a:pt x="4702238" y="1192491"/>
                </a:lnTo>
                <a:lnTo>
                  <a:pt x="4702238" y="0"/>
                </a:lnTo>
                <a:close/>
              </a:path>
            </a:pathLst>
          </a:custGeom>
          <a:solidFill>
            <a:srgbClr val="E4862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3635" y="1286485"/>
            <a:ext cx="2584450" cy="1753870"/>
          </a:xfrm>
          <a:custGeom>
            <a:avLst/>
            <a:gdLst/>
            <a:ahLst/>
            <a:cxnLst/>
            <a:rect l="l" t="t" r="r" b="b"/>
            <a:pathLst>
              <a:path w="2584450" h="1753870">
                <a:moveTo>
                  <a:pt x="2584081" y="0"/>
                </a:moveTo>
                <a:lnTo>
                  <a:pt x="740816" y="0"/>
                </a:lnTo>
                <a:lnTo>
                  <a:pt x="692107" y="1575"/>
                </a:lnTo>
                <a:lnTo>
                  <a:pt x="644239" y="6237"/>
                </a:lnTo>
                <a:lnTo>
                  <a:pt x="597310" y="13889"/>
                </a:lnTo>
                <a:lnTo>
                  <a:pt x="551418" y="24431"/>
                </a:lnTo>
                <a:lnTo>
                  <a:pt x="506660" y="37767"/>
                </a:lnTo>
                <a:lnTo>
                  <a:pt x="463134" y="53799"/>
                </a:lnTo>
                <a:lnTo>
                  <a:pt x="420937" y="72429"/>
                </a:lnTo>
                <a:lnTo>
                  <a:pt x="380167" y="93560"/>
                </a:lnTo>
                <a:lnTo>
                  <a:pt x="340922" y="117094"/>
                </a:lnTo>
                <a:lnTo>
                  <a:pt x="303299" y="142934"/>
                </a:lnTo>
                <a:lnTo>
                  <a:pt x="267395" y="170981"/>
                </a:lnTo>
                <a:lnTo>
                  <a:pt x="233310" y="201139"/>
                </a:lnTo>
                <a:lnTo>
                  <a:pt x="201139" y="233310"/>
                </a:lnTo>
                <a:lnTo>
                  <a:pt x="170981" y="267395"/>
                </a:lnTo>
                <a:lnTo>
                  <a:pt x="142934" y="303299"/>
                </a:lnTo>
                <a:lnTo>
                  <a:pt x="117094" y="340922"/>
                </a:lnTo>
                <a:lnTo>
                  <a:pt x="93560" y="380167"/>
                </a:lnTo>
                <a:lnTo>
                  <a:pt x="72429" y="420937"/>
                </a:lnTo>
                <a:lnTo>
                  <a:pt x="53799" y="463134"/>
                </a:lnTo>
                <a:lnTo>
                  <a:pt x="37767" y="506660"/>
                </a:lnTo>
                <a:lnTo>
                  <a:pt x="24431" y="551418"/>
                </a:lnTo>
                <a:lnTo>
                  <a:pt x="13889" y="597310"/>
                </a:lnTo>
                <a:lnTo>
                  <a:pt x="6237" y="644239"/>
                </a:lnTo>
                <a:lnTo>
                  <a:pt x="1575" y="692107"/>
                </a:lnTo>
                <a:lnTo>
                  <a:pt x="0" y="740816"/>
                </a:lnTo>
                <a:lnTo>
                  <a:pt x="0" y="1753501"/>
                </a:lnTo>
                <a:lnTo>
                  <a:pt x="2584081" y="1753501"/>
                </a:lnTo>
                <a:lnTo>
                  <a:pt x="2584081" y="0"/>
                </a:lnTo>
                <a:close/>
              </a:path>
            </a:pathLst>
          </a:custGeom>
          <a:ln w="12700">
            <a:solidFill>
              <a:srgbClr val="E4862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1816353" y="63"/>
            <a:ext cx="3927475" cy="135890"/>
          </a:xfrm>
          <a:custGeom>
            <a:avLst/>
            <a:gdLst/>
            <a:ahLst/>
            <a:cxnLst/>
            <a:rect l="l" t="t" r="r" b="b"/>
            <a:pathLst>
              <a:path w="3927475" h="135890">
                <a:moveTo>
                  <a:pt x="3927293" y="0"/>
                </a:moveTo>
                <a:lnTo>
                  <a:pt x="0" y="0"/>
                </a:lnTo>
                <a:lnTo>
                  <a:pt x="9402" y="26306"/>
                </a:lnTo>
                <a:lnTo>
                  <a:pt x="32390" y="62462"/>
                </a:lnTo>
                <a:lnTo>
                  <a:pt x="62546" y="92618"/>
                </a:lnTo>
                <a:lnTo>
                  <a:pt x="98702" y="115606"/>
                </a:lnTo>
                <a:lnTo>
                  <a:pt x="139689" y="130256"/>
                </a:lnTo>
                <a:lnTo>
                  <a:pt x="184338" y="135399"/>
                </a:lnTo>
                <a:lnTo>
                  <a:pt x="3742954" y="135399"/>
                </a:lnTo>
                <a:lnTo>
                  <a:pt x="3787603" y="130256"/>
                </a:lnTo>
                <a:lnTo>
                  <a:pt x="3828590" y="115606"/>
                </a:lnTo>
                <a:lnTo>
                  <a:pt x="3864747" y="92618"/>
                </a:lnTo>
                <a:lnTo>
                  <a:pt x="3894903" y="62462"/>
                </a:lnTo>
                <a:lnTo>
                  <a:pt x="3917891" y="26306"/>
                </a:lnTo>
                <a:lnTo>
                  <a:pt x="3927293" y="0"/>
                </a:lnTo>
                <a:close/>
              </a:path>
            </a:pathLst>
          </a:custGeom>
          <a:solidFill>
            <a:srgbClr val="E4862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2451811" y="633158"/>
            <a:ext cx="5108575" cy="13970"/>
          </a:xfrm>
          <a:custGeom>
            <a:avLst/>
            <a:gdLst/>
            <a:ahLst/>
            <a:cxnLst/>
            <a:rect l="l" t="t" r="r" b="b"/>
            <a:pathLst>
              <a:path w="5108575" h="13970">
                <a:moveTo>
                  <a:pt x="0" y="13830"/>
                </a:moveTo>
                <a:lnTo>
                  <a:pt x="5108193" y="13830"/>
                </a:lnTo>
                <a:lnTo>
                  <a:pt x="5108193" y="0"/>
                </a:lnTo>
                <a:lnTo>
                  <a:pt x="0" y="0"/>
                </a:lnTo>
                <a:lnTo>
                  <a:pt x="0" y="13830"/>
                </a:lnTo>
                <a:close/>
              </a:path>
            </a:pathLst>
          </a:custGeom>
          <a:solidFill>
            <a:srgbClr val="E4862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62">
            <a:extLst>
              <a:ext uri="{FF2B5EF4-FFF2-40B4-BE49-F238E27FC236}">
                <a16:creationId xmlns:a16="http://schemas.microsoft.com/office/drawing/2014/main" id="{246052DC-7701-EA10-E5EB-89F9F18344AB}"/>
              </a:ext>
            </a:extLst>
          </p:cNvPr>
          <p:cNvSpPr txBox="1"/>
          <p:nvPr/>
        </p:nvSpPr>
        <p:spPr>
          <a:xfrm>
            <a:off x="2963013" y="1388028"/>
            <a:ext cx="4385096" cy="13336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625"/>
              </a:lnSpc>
            </a:pPr>
            <a:r>
              <a:rPr lang="pt-BR" sz="3600" b="1" baseline="-8928" dirty="0">
                <a:solidFill>
                  <a:srgbClr val="FFFFFF"/>
                </a:solidFill>
                <a:latin typeface="Ubuntu"/>
                <a:cs typeface="Ubuntu"/>
              </a:rPr>
              <a:t>PRORROGADO ATÉ 13/01/2024 O CALENDÁRIO DE SEMEADURA DA SOJA EM MATO GROSSO</a:t>
            </a:r>
          </a:p>
        </p:txBody>
      </p:sp>
      <p:sp>
        <p:nvSpPr>
          <p:cNvPr id="188" name="object 49">
            <a:extLst>
              <a:ext uri="{FF2B5EF4-FFF2-40B4-BE49-F238E27FC236}">
                <a16:creationId xmlns:a16="http://schemas.microsoft.com/office/drawing/2014/main" id="{A1D98336-ADDA-5AEB-E471-525F9953216E}"/>
              </a:ext>
            </a:extLst>
          </p:cNvPr>
          <p:cNvSpPr txBox="1"/>
          <p:nvPr/>
        </p:nvSpPr>
        <p:spPr>
          <a:xfrm>
            <a:off x="353884" y="3224563"/>
            <a:ext cx="6951980" cy="3226909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 marR="5080" indent="106680" algn="just">
              <a:lnSpc>
                <a:spcPct val="150000"/>
              </a:lnSpc>
              <a:spcBef>
                <a:spcPts val="70"/>
              </a:spcBef>
            </a:pPr>
            <a:r>
              <a:rPr lang="pt-BR" sz="1400" spc="5" dirty="0">
                <a:latin typeface="Ubuntu Light" panose="020B0304030602030204" pitchFamily="34" charset="0"/>
                <a:cs typeface="Arial"/>
              </a:rPr>
              <a:t>Foi publicado nesta terça-feira (12/12/2023) a Portaria SDA/MAPA nº 968/2023, que altera o calendário de semeadura da soja para o estado de Mato Grosso.</a:t>
            </a:r>
          </a:p>
          <a:p>
            <a:pPr marL="12700" marR="5080" indent="106680" algn="just">
              <a:lnSpc>
                <a:spcPct val="150000"/>
              </a:lnSpc>
              <a:spcBef>
                <a:spcPts val="70"/>
              </a:spcBef>
            </a:pPr>
            <a:r>
              <a:rPr lang="pt-BR" sz="1400" b="1" spc="5" dirty="0">
                <a:latin typeface="Ubuntu Light" panose="020B0304030602030204" pitchFamily="34" charset="0"/>
                <a:cs typeface="Arial"/>
              </a:rPr>
              <a:t>O calendário foi estendido em 20 dias e </a:t>
            </a:r>
            <a:r>
              <a:rPr lang="pt-BR" sz="1400" b="1" u="sng" spc="5" dirty="0">
                <a:latin typeface="Ubuntu Light" panose="020B0304030602030204" pitchFamily="34" charset="0"/>
                <a:cs typeface="Arial"/>
              </a:rPr>
              <a:t>o novo prazo para semeadura da soja no estado de Mato Grosso vai até o dia 13 de janeiro de 2024</a:t>
            </a:r>
            <a:r>
              <a:rPr lang="pt-BR" sz="1400" b="1" spc="5" dirty="0">
                <a:latin typeface="Ubuntu Light" panose="020B0304030602030204" pitchFamily="34" charset="0"/>
                <a:cs typeface="Arial"/>
              </a:rPr>
              <a:t>.</a:t>
            </a:r>
          </a:p>
          <a:p>
            <a:pPr marL="12700" marR="5080" indent="106680" algn="just">
              <a:lnSpc>
                <a:spcPct val="150000"/>
              </a:lnSpc>
              <a:spcBef>
                <a:spcPts val="70"/>
              </a:spcBef>
            </a:pPr>
            <a:r>
              <a:rPr lang="pt-BR" sz="1400" spc="5" dirty="0">
                <a:latin typeface="Ubuntu Light" panose="020B0304030602030204" pitchFamily="34" charset="0"/>
                <a:cs typeface="Arial"/>
              </a:rPr>
              <a:t>Embora o pedido da FAMATO ao MAPA tenha sido feito para a prorrogação em 40 dias, face as condições geoclimáticas adversas, fomos atendidos em 20 dias. </a:t>
            </a:r>
          </a:p>
          <a:p>
            <a:pPr marL="12700" marR="5080" indent="106680" algn="just">
              <a:lnSpc>
                <a:spcPct val="150000"/>
              </a:lnSpc>
              <a:spcBef>
                <a:spcPts val="70"/>
              </a:spcBef>
            </a:pPr>
            <a:r>
              <a:rPr lang="pt-BR" sz="1400" dirty="0">
                <a:latin typeface="Ubuntu Light" panose="020B0304030602030204" pitchFamily="34" charset="0"/>
                <a:cs typeface="Arial"/>
              </a:rPr>
              <a:t>A FAMATO informa que estará atenta à evolução do plantio nas áreas, sobretudo às mais afetas pelos impactos do fenômeno climático El Niño e caso o prazo não seja suficiente, estaremos preparados e em alerta para agir e atender as demandas dos Produtores Rurais Mato-grossenses.</a:t>
            </a:r>
          </a:p>
        </p:txBody>
      </p:sp>
      <p:sp>
        <p:nvSpPr>
          <p:cNvPr id="189" name="object 162">
            <a:extLst>
              <a:ext uri="{FF2B5EF4-FFF2-40B4-BE49-F238E27FC236}">
                <a16:creationId xmlns:a16="http://schemas.microsoft.com/office/drawing/2014/main" id="{14529447-037D-AE65-FBD3-E80F5046D278}"/>
              </a:ext>
            </a:extLst>
          </p:cNvPr>
          <p:cNvSpPr txBox="1"/>
          <p:nvPr/>
        </p:nvSpPr>
        <p:spPr>
          <a:xfrm>
            <a:off x="184994" y="6732328"/>
            <a:ext cx="3632532" cy="333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625"/>
              </a:lnSpc>
            </a:pPr>
            <a:r>
              <a:rPr lang="pt-BR" sz="3300" b="1" baseline="-8928" dirty="0">
                <a:solidFill>
                  <a:srgbClr val="FFFFFF"/>
                </a:solidFill>
                <a:latin typeface="Ubuntu"/>
                <a:cs typeface="Ubuntu"/>
              </a:rPr>
              <a:t>PRINCIPAIS MUDANÇAS</a:t>
            </a:r>
          </a:p>
        </p:txBody>
      </p:sp>
      <p:sp>
        <p:nvSpPr>
          <p:cNvPr id="196" name="object 162">
            <a:extLst>
              <a:ext uri="{FF2B5EF4-FFF2-40B4-BE49-F238E27FC236}">
                <a16:creationId xmlns:a16="http://schemas.microsoft.com/office/drawing/2014/main" id="{4085E5CA-B0D4-D7A3-3205-9DA2BEAA5798}"/>
              </a:ext>
            </a:extLst>
          </p:cNvPr>
          <p:cNvSpPr txBox="1"/>
          <p:nvPr/>
        </p:nvSpPr>
        <p:spPr>
          <a:xfrm>
            <a:off x="1857079" y="12992994"/>
            <a:ext cx="5257940" cy="6250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625"/>
              </a:lnSpc>
            </a:pPr>
            <a:r>
              <a:rPr lang="pt-BR" sz="3300" b="1" baseline="-8928" dirty="0">
                <a:solidFill>
                  <a:srgbClr val="FFFFFF"/>
                </a:solidFill>
                <a:latin typeface="Ubuntu"/>
                <a:cs typeface="Ubuntu"/>
              </a:rPr>
              <a:t>FONTE</a:t>
            </a:r>
          </a:p>
          <a:p>
            <a:pPr>
              <a:lnSpc>
                <a:spcPts val="2625"/>
              </a:lnSpc>
            </a:pPr>
            <a:r>
              <a:rPr lang="pt-BR" sz="2400" b="1" baseline="-8928" dirty="0">
                <a:solidFill>
                  <a:srgbClr val="FFFFFF"/>
                </a:solidFill>
                <a:latin typeface="Ubuntu"/>
                <a:cs typeface="Ubuntu"/>
              </a:rPr>
              <a:t>(Link da Portaria SDA/MAPA nº 968/2023 na íntegra)</a:t>
            </a:r>
            <a:endParaRPr lang="pt-BR" sz="3300" b="1" baseline="-8928" dirty="0">
              <a:solidFill>
                <a:srgbClr val="FFFFFF"/>
              </a:solidFill>
              <a:latin typeface="Ubuntu"/>
              <a:cs typeface="Ubuntu"/>
            </a:endParaRPr>
          </a:p>
        </p:txBody>
      </p:sp>
      <p:sp>
        <p:nvSpPr>
          <p:cNvPr id="210" name="CaixaDeTexto 209">
            <a:extLst>
              <a:ext uri="{FF2B5EF4-FFF2-40B4-BE49-F238E27FC236}">
                <a16:creationId xmlns:a16="http://schemas.microsoft.com/office/drawing/2014/main" id="{3F86BB18-DD49-79B0-2EFF-2459895E2108}"/>
              </a:ext>
            </a:extLst>
          </p:cNvPr>
          <p:cNvSpPr txBox="1"/>
          <p:nvPr/>
        </p:nvSpPr>
        <p:spPr>
          <a:xfrm>
            <a:off x="2963013" y="634555"/>
            <a:ext cx="162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b="1" dirty="0">
                <a:solidFill>
                  <a:srgbClr val="E48628"/>
                </a:solidFill>
                <a:latin typeface="Ubuntu" panose="020B0504030602030204" pitchFamily="34" charset="0"/>
              </a:rPr>
              <a:t>AGRICULTURA</a:t>
            </a:r>
          </a:p>
        </p:txBody>
      </p:sp>
      <p:pic>
        <p:nvPicPr>
          <p:cNvPr id="11" name="Gráfico 10">
            <a:extLst>
              <a:ext uri="{FF2B5EF4-FFF2-40B4-BE49-F238E27FC236}">
                <a16:creationId xmlns:a16="http://schemas.microsoft.com/office/drawing/2014/main" id="{2D9EB763-2BBE-DB97-5C30-D94DB501A4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82983" y="346756"/>
            <a:ext cx="1830437" cy="566950"/>
          </a:xfrm>
          <a:prstGeom prst="rect">
            <a:avLst/>
          </a:prstGeom>
        </p:spPr>
      </p:pic>
      <p:pic>
        <p:nvPicPr>
          <p:cNvPr id="25" name="Gráfico 24">
            <a:extLst>
              <a:ext uri="{FF2B5EF4-FFF2-40B4-BE49-F238E27FC236}">
                <a16:creationId xmlns:a16="http://schemas.microsoft.com/office/drawing/2014/main" id="{5CD2E9E7-65B5-5AA6-EA3E-5204E598BBE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16908" y="1502273"/>
            <a:ext cx="2290852" cy="1239755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07FF34EB-3F39-2D73-058B-A69A899F1E9C}"/>
              </a:ext>
            </a:extLst>
          </p:cNvPr>
          <p:cNvSpPr txBox="1"/>
          <p:nvPr/>
        </p:nvSpPr>
        <p:spPr>
          <a:xfrm>
            <a:off x="2897599" y="2653268"/>
            <a:ext cx="2148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chemeClr val="bg1"/>
                </a:solidFill>
                <a:latin typeface="Ubuntu" panose="020B0504030602030204" pitchFamily="34" charset="0"/>
              </a:rPr>
              <a:t>SAFRA 2023/2024</a:t>
            </a:r>
          </a:p>
        </p:txBody>
      </p:sp>
      <p:sp>
        <p:nvSpPr>
          <p:cNvPr id="29" name="object 96">
            <a:extLst>
              <a:ext uri="{FF2B5EF4-FFF2-40B4-BE49-F238E27FC236}">
                <a16:creationId xmlns:a16="http://schemas.microsoft.com/office/drawing/2014/main" id="{E9D09CFA-BA68-4C81-4383-52F838B8E175}"/>
              </a:ext>
            </a:extLst>
          </p:cNvPr>
          <p:cNvSpPr txBox="1"/>
          <p:nvPr/>
        </p:nvSpPr>
        <p:spPr>
          <a:xfrm>
            <a:off x="5057533" y="14704934"/>
            <a:ext cx="2174723" cy="916020"/>
          </a:xfrm>
          <a:prstGeom prst="rect">
            <a:avLst/>
          </a:prstGeom>
        </p:spPr>
        <p:txBody>
          <a:bodyPr vert="horz" wrap="square" lIns="0" tIns="1111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1350" b="1" dirty="0">
                <a:solidFill>
                  <a:srgbClr val="006F39"/>
                </a:solidFill>
                <a:latin typeface="Ubuntu Light"/>
                <a:cs typeface="Ubuntu Light"/>
              </a:rPr>
              <a:t>(65)</a:t>
            </a:r>
            <a:r>
              <a:rPr sz="1350" b="1" spc="120" dirty="0">
                <a:solidFill>
                  <a:srgbClr val="006F39"/>
                </a:solidFill>
                <a:latin typeface="Ubuntu Light"/>
                <a:cs typeface="Ubuntu Light"/>
              </a:rPr>
              <a:t> </a:t>
            </a:r>
            <a:r>
              <a:rPr sz="1350" b="1" dirty="0">
                <a:solidFill>
                  <a:srgbClr val="006F39"/>
                </a:solidFill>
                <a:latin typeface="Ubuntu Light"/>
                <a:cs typeface="Ubuntu Light"/>
              </a:rPr>
              <a:t>3928-</a:t>
            </a:r>
            <a:r>
              <a:rPr sz="1350" b="1" spc="-20" dirty="0">
                <a:solidFill>
                  <a:srgbClr val="006F39"/>
                </a:solidFill>
                <a:latin typeface="Ubuntu Light"/>
                <a:cs typeface="Ubuntu Light"/>
              </a:rPr>
              <a:t>4400</a:t>
            </a:r>
            <a:endParaRPr sz="1350" dirty="0">
              <a:latin typeface="Ubuntu Light"/>
              <a:cs typeface="Ubuntu Light"/>
            </a:endParaRPr>
          </a:p>
          <a:p>
            <a:pPr marL="12700" marR="5080">
              <a:lnSpc>
                <a:spcPts val="2520"/>
              </a:lnSpc>
            </a:pPr>
            <a:r>
              <a:rPr sz="1350" b="0" spc="-10" dirty="0">
                <a:solidFill>
                  <a:srgbClr val="006F39"/>
                </a:solidFill>
                <a:latin typeface="Ubuntu Light"/>
                <a:cs typeface="Ubuntu Light"/>
              </a:rPr>
              <a:t>sistemafamato.org.br </a:t>
            </a:r>
            <a:r>
              <a:rPr lang="pt-BR" sz="1350" b="0" spc="-10" dirty="0">
                <a:solidFill>
                  <a:srgbClr val="006F39"/>
                </a:solidFill>
                <a:latin typeface="Ubuntu Light"/>
                <a:cs typeface="Ubuntu Light"/>
                <a:hlinkClick r:id="rId7"/>
              </a:rPr>
              <a:t>agricultura</a:t>
            </a:r>
            <a:r>
              <a:rPr sz="1350" b="0" spc="-10" dirty="0">
                <a:solidFill>
                  <a:srgbClr val="006F39"/>
                </a:solidFill>
                <a:latin typeface="Ubuntu Light"/>
                <a:cs typeface="Ubuntu Light"/>
                <a:hlinkClick r:id="rId7"/>
              </a:rPr>
              <a:t>@famato.org.br</a:t>
            </a:r>
            <a:endParaRPr sz="1350" dirty="0">
              <a:latin typeface="Ubuntu Light"/>
              <a:cs typeface="Ubuntu Light"/>
            </a:endParaRPr>
          </a:p>
        </p:txBody>
      </p:sp>
      <p:sp>
        <p:nvSpPr>
          <p:cNvPr id="31" name="object 103">
            <a:extLst>
              <a:ext uri="{FF2B5EF4-FFF2-40B4-BE49-F238E27FC236}">
                <a16:creationId xmlns:a16="http://schemas.microsoft.com/office/drawing/2014/main" id="{6FF24769-27B2-B602-9B77-E0EF50846487}"/>
              </a:ext>
            </a:extLst>
          </p:cNvPr>
          <p:cNvSpPr/>
          <p:nvPr/>
        </p:nvSpPr>
        <p:spPr>
          <a:xfrm>
            <a:off x="0" y="15946120"/>
            <a:ext cx="7560309" cy="182880"/>
          </a:xfrm>
          <a:custGeom>
            <a:avLst/>
            <a:gdLst/>
            <a:ahLst/>
            <a:cxnLst/>
            <a:rect l="l" t="t" r="r" b="b"/>
            <a:pathLst>
              <a:path w="7560309" h="182880">
                <a:moveTo>
                  <a:pt x="0" y="0"/>
                </a:moveTo>
                <a:lnTo>
                  <a:pt x="7560005" y="0"/>
                </a:lnTo>
                <a:lnTo>
                  <a:pt x="7560005" y="182867"/>
                </a:lnTo>
                <a:lnTo>
                  <a:pt x="0" y="182867"/>
                </a:lnTo>
                <a:lnTo>
                  <a:pt x="0" y="0"/>
                </a:lnTo>
                <a:close/>
              </a:path>
            </a:pathLst>
          </a:custGeom>
          <a:solidFill>
            <a:srgbClr val="E4862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104">
            <a:extLst>
              <a:ext uri="{FF2B5EF4-FFF2-40B4-BE49-F238E27FC236}">
                <a16:creationId xmlns:a16="http://schemas.microsoft.com/office/drawing/2014/main" id="{4653784F-81F1-999A-2F62-325A23750647}"/>
              </a:ext>
            </a:extLst>
          </p:cNvPr>
          <p:cNvSpPr/>
          <p:nvPr/>
        </p:nvSpPr>
        <p:spPr>
          <a:xfrm>
            <a:off x="0" y="14271600"/>
            <a:ext cx="7560309" cy="58419"/>
          </a:xfrm>
          <a:custGeom>
            <a:avLst/>
            <a:gdLst/>
            <a:ahLst/>
            <a:cxnLst/>
            <a:rect l="l" t="t" r="r" b="b"/>
            <a:pathLst>
              <a:path w="7560309" h="58419">
                <a:moveTo>
                  <a:pt x="7560005" y="0"/>
                </a:moveTo>
                <a:lnTo>
                  <a:pt x="7560005" y="58331"/>
                </a:lnTo>
                <a:lnTo>
                  <a:pt x="0" y="58331"/>
                </a:lnTo>
                <a:lnTo>
                  <a:pt x="0" y="0"/>
                </a:lnTo>
                <a:lnTo>
                  <a:pt x="7560005" y="0"/>
                </a:lnTo>
                <a:close/>
              </a:path>
            </a:pathLst>
          </a:custGeom>
          <a:solidFill>
            <a:srgbClr val="E4862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3" name="Gráfico 32">
            <a:extLst>
              <a:ext uri="{FF2B5EF4-FFF2-40B4-BE49-F238E27FC236}">
                <a16:creationId xmlns:a16="http://schemas.microsoft.com/office/drawing/2014/main" id="{9EF87D74-4F1E-5AB2-DF55-68D7EBE9DA6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768851" y="14849688"/>
            <a:ext cx="223366" cy="781780"/>
          </a:xfrm>
          <a:prstGeom prst="rect">
            <a:avLst/>
          </a:prstGeom>
        </p:spPr>
      </p:pic>
      <p:pic>
        <p:nvPicPr>
          <p:cNvPr id="34" name="Gráfico 33">
            <a:extLst>
              <a:ext uri="{FF2B5EF4-FFF2-40B4-BE49-F238E27FC236}">
                <a16:creationId xmlns:a16="http://schemas.microsoft.com/office/drawing/2014/main" id="{F51B6584-A3E2-24BC-720D-A28E3FC5BE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94482" y="14670562"/>
            <a:ext cx="3088016" cy="956465"/>
          </a:xfrm>
          <a:prstGeom prst="rect">
            <a:avLst/>
          </a:prstGeom>
        </p:spPr>
      </p:pic>
      <p:grpSp>
        <p:nvGrpSpPr>
          <p:cNvPr id="43" name="Agrupar 42">
            <a:extLst>
              <a:ext uri="{FF2B5EF4-FFF2-40B4-BE49-F238E27FC236}">
                <a16:creationId xmlns:a16="http://schemas.microsoft.com/office/drawing/2014/main" id="{4EDA5075-536C-3E4E-D59F-24ABBC6524EA}"/>
              </a:ext>
            </a:extLst>
          </p:cNvPr>
          <p:cNvGrpSpPr/>
          <p:nvPr/>
        </p:nvGrpSpPr>
        <p:grpSpPr>
          <a:xfrm>
            <a:off x="184994" y="7488056"/>
            <a:ext cx="3576094" cy="1255540"/>
            <a:chOff x="202156" y="6196328"/>
            <a:chExt cx="3576094" cy="1255540"/>
          </a:xfrm>
        </p:grpSpPr>
        <p:sp>
          <p:nvSpPr>
            <p:cNvPr id="171" name="object 7">
              <a:extLst>
                <a:ext uri="{FF2B5EF4-FFF2-40B4-BE49-F238E27FC236}">
                  <a16:creationId xmlns:a16="http://schemas.microsoft.com/office/drawing/2014/main" id="{3838B4E7-EC6D-DFF9-DC6D-7B40DA0D8338}"/>
                </a:ext>
              </a:extLst>
            </p:cNvPr>
            <p:cNvSpPr txBox="1"/>
            <p:nvPr/>
          </p:nvSpPr>
          <p:spPr>
            <a:xfrm>
              <a:off x="205287" y="6196328"/>
              <a:ext cx="896619" cy="270523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2255"/>
                </a:lnSpc>
              </a:pPr>
              <a:r>
                <a:rPr sz="1900" b="1" spc="114" dirty="0">
                  <a:solidFill>
                    <a:srgbClr val="E48628"/>
                  </a:solidFill>
                  <a:latin typeface="Ubuntu Light"/>
                  <a:cs typeface="Ubuntu Light"/>
                </a:rPr>
                <a:t>ANTES</a:t>
              </a:r>
              <a:endParaRPr sz="1900" dirty="0">
                <a:solidFill>
                  <a:srgbClr val="E48628"/>
                </a:solidFill>
                <a:latin typeface="Ubuntu Light"/>
                <a:cs typeface="Ubuntu Light"/>
              </a:endParaRPr>
            </a:p>
          </p:txBody>
        </p:sp>
        <p:sp>
          <p:nvSpPr>
            <p:cNvPr id="172" name="object 8">
              <a:extLst>
                <a:ext uri="{FF2B5EF4-FFF2-40B4-BE49-F238E27FC236}">
                  <a16:creationId xmlns:a16="http://schemas.microsoft.com/office/drawing/2014/main" id="{D752BD04-E936-C56C-F0A3-8FFA16462233}"/>
                </a:ext>
              </a:extLst>
            </p:cNvPr>
            <p:cNvSpPr txBox="1"/>
            <p:nvPr/>
          </p:nvSpPr>
          <p:spPr>
            <a:xfrm>
              <a:off x="202156" y="6556684"/>
              <a:ext cx="3576094" cy="26532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2250"/>
                </a:lnSpc>
              </a:pPr>
              <a:r>
                <a:rPr lang="pt-BR" sz="1700" b="1" spc="-5" dirty="0">
                  <a:solidFill>
                    <a:srgbClr val="E48628"/>
                  </a:solidFill>
                  <a:latin typeface="Ubuntu" panose="020B0504030602030204" pitchFamily="34" charset="0"/>
                  <a:cs typeface="Ubuntu Light"/>
                </a:rPr>
                <a:t>Portaria SDA/MAPA </a:t>
              </a:r>
              <a:r>
                <a:rPr lang="pt-BR" sz="1600" b="1" spc="-5" dirty="0">
                  <a:solidFill>
                    <a:srgbClr val="E48628"/>
                  </a:solidFill>
                  <a:latin typeface="Ubuntu" panose="020B0504030602030204" pitchFamily="34" charset="0"/>
                  <a:cs typeface="Ubuntu Light"/>
                </a:rPr>
                <a:t>Nº</a:t>
              </a:r>
              <a:r>
                <a:rPr lang="pt-BR" sz="1700" b="1" spc="-5" dirty="0">
                  <a:solidFill>
                    <a:srgbClr val="E48628"/>
                  </a:solidFill>
                  <a:latin typeface="Ubuntu" panose="020B0504030602030204" pitchFamily="34" charset="0"/>
                  <a:cs typeface="Ubuntu Light"/>
                </a:rPr>
                <a:t> 840/2023</a:t>
              </a:r>
              <a:endParaRPr sz="1700" dirty="0">
                <a:solidFill>
                  <a:srgbClr val="E48628"/>
                </a:solidFill>
                <a:latin typeface="Ubuntu" panose="020B0504030602030204" pitchFamily="34" charset="0"/>
                <a:cs typeface="Ubuntu Light"/>
              </a:endParaRPr>
            </a:p>
          </p:txBody>
        </p:sp>
        <p:sp>
          <p:nvSpPr>
            <p:cNvPr id="35" name="object 8">
              <a:extLst>
                <a:ext uri="{FF2B5EF4-FFF2-40B4-BE49-F238E27FC236}">
                  <a16:creationId xmlns:a16="http://schemas.microsoft.com/office/drawing/2014/main" id="{B8679066-BBDF-6557-2CDA-B02BBDFBD1F1}"/>
                </a:ext>
              </a:extLst>
            </p:cNvPr>
            <p:cNvSpPr txBox="1"/>
            <p:nvPr/>
          </p:nvSpPr>
          <p:spPr>
            <a:xfrm>
              <a:off x="202156" y="6891586"/>
              <a:ext cx="3280342" cy="56028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 algn="ctr">
                <a:lnSpc>
                  <a:spcPts val="2250"/>
                </a:lnSpc>
              </a:pPr>
              <a:r>
                <a:rPr lang="pt-BR" sz="1700" b="1" spc="-5" dirty="0">
                  <a:solidFill>
                    <a:srgbClr val="E48628"/>
                  </a:solidFill>
                  <a:latin typeface="Ubuntu Light"/>
                  <a:cs typeface="Ubuntu Light"/>
                </a:rPr>
                <a:t>16 DE SETEMBRO DE 2023</a:t>
              </a:r>
            </a:p>
            <a:p>
              <a:pPr marL="12700" algn="ctr">
                <a:lnSpc>
                  <a:spcPts val="2250"/>
                </a:lnSpc>
              </a:pPr>
              <a:r>
                <a:rPr lang="pt-BR" sz="1700" b="1" spc="-5" dirty="0">
                  <a:solidFill>
                    <a:srgbClr val="E48628"/>
                  </a:solidFill>
                  <a:latin typeface="Ubuntu Light"/>
                  <a:cs typeface="Ubuntu Light"/>
                </a:rPr>
                <a:t>24 DE DEZEMBRO DE 2023</a:t>
              </a:r>
            </a:p>
          </p:txBody>
        </p:sp>
      </p:grpSp>
      <p:grpSp>
        <p:nvGrpSpPr>
          <p:cNvPr id="44" name="Agrupar 43">
            <a:extLst>
              <a:ext uri="{FF2B5EF4-FFF2-40B4-BE49-F238E27FC236}">
                <a16:creationId xmlns:a16="http://schemas.microsoft.com/office/drawing/2014/main" id="{26E96E9B-F59E-CFB7-6210-23C5533F7F30}"/>
              </a:ext>
            </a:extLst>
          </p:cNvPr>
          <p:cNvGrpSpPr/>
          <p:nvPr/>
        </p:nvGrpSpPr>
        <p:grpSpPr>
          <a:xfrm>
            <a:off x="184994" y="9268113"/>
            <a:ext cx="3750945" cy="1219200"/>
            <a:chOff x="202156" y="7976385"/>
            <a:chExt cx="3750945" cy="1219200"/>
          </a:xfrm>
        </p:grpSpPr>
        <p:sp>
          <p:nvSpPr>
            <p:cNvPr id="173" name="object 9">
              <a:extLst>
                <a:ext uri="{FF2B5EF4-FFF2-40B4-BE49-F238E27FC236}">
                  <a16:creationId xmlns:a16="http://schemas.microsoft.com/office/drawing/2014/main" id="{E536F4A5-7215-3831-C540-7CA560B92146}"/>
                </a:ext>
              </a:extLst>
            </p:cNvPr>
            <p:cNvSpPr txBox="1"/>
            <p:nvPr/>
          </p:nvSpPr>
          <p:spPr>
            <a:xfrm>
              <a:off x="202156" y="7976385"/>
              <a:ext cx="3280342" cy="270523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2260"/>
                </a:lnSpc>
              </a:pPr>
              <a:r>
                <a:rPr lang="pt-BR" sz="1900" b="1" spc="130" dirty="0">
                  <a:solidFill>
                    <a:srgbClr val="E48628"/>
                  </a:solidFill>
                  <a:latin typeface="Ubuntu Light"/>
                  <a:cs typeface="Ubuntu Light"/>
                </a:rPr>
                <a:t>DEPOIS (VIGENTE)</a:t>
              </a:r>
              <a:endParaRPr sz="1900" dirty="0">
                <a:solidFill>
                  <a:srgbClr val="E48628"/>
                </a:solidFill>
                <a:latin typeface="Ubuntu Light"/>
                <a:cs typeface="Ubuntu Light"/>
              </a:endParaRPr>
            </a:p>
          </p:txBody>
        </p:sp>
        <p:sp>
          <p:nvSpPr>
            <p:cNvPr id="36" name="object 8">
              <a:extLst>
                <a:ext uri="{FF2B5EF4-FFF2-40B4-BE49-F238E27FC236}">
                  <a16:creationId xmlns:a16="http://schemas.microsoft.com/office/drawing/2014/main" id="{64087836-0908-1B49-DFE5-196B3F40A2C7}"/>
                </a:ext>
              </a:extLst>
            </p:cNvPr>
            <p:cNvSpPr txBox="1"/>
            <p:nvPr/>
          </p:nvSpPr>
          <p:spPr>
            <a:xfrm>
              <a:off x="216908" y="8635303"/>
              <a:ext cx="3280342" cy="56028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 algn="ctr">
                <a:lnSpc>
                  <a:spcPts val="2250"/>
                </a:lnSpc>
              </a:pPr>
              <a:r>
                <a:rPr lang="pt-BR" sz="1700" b="1" spc="-5" dirty="0">
                  <a:solidFill>
                    <a:srgbClr val="E48628"/>
                  </a:solidFill>
                  <a:latin typeface="Ubuntu" panose="020B0504030602030204" pitchFamily="34" charset="0"/>
                  <a:cs typeface="Ubuntu Light"/>
                </a:rPr>
                <a:t>16 DE SETEMBRO DE 2023</a:t>
              </a:r>
            </a:p>
            <a:p>
              <a:pPr marL="12700" algn="ctr">
                <a:lnSpc>
                  <a:spcPts val="2250"/>
                </a:lnSpc>
              </a:pPr>
              <a:r>
                <a:rPr lang="pt-BR" sz="1700" b="1" spc="-5" dirty="0">
                  <a:solidFill>
                    <a:srgbClr val="E48628"/>
                  </a:solidFill>
                  <a:latin typeface="Ubuntu" panose="020B0504030602030204" pitchFamily="34" charset="0"/>
                  <a:cs typeface="Ubuntu Light"/>
                </a:rPr>
                <a:t>13 DE JANEIRO DE 2024</a:t>
              </a:r>
            </a:p>
          </p:txBody>
        </p:sp>
        <p:sp>
          <p:nvSpPr>
            <p:cNvPr id="37" name="object 8">
              <a:extLst>
                <a:ext uri="{FF2B5EF4-FFF2-40B4-BE49-F238E27FC236}">
                  <a16:creationId xmlns:a16="http://schemas.microsoft.com/office/drawing/2014/main" id="{B80140E5-5186-74AF-3259-73822F35872D}"/>
                </a:ext>
              </a:extLst>
            </p:cNvPr>
            <p:cNvSpPr txBox="1"/>
            <p:nvPr/>
          </p:nvSpPr>
          <p:spPr>
            <a:xfrm>
              <a:off x="202156" y="8337930"/>
              <a:ext cx="3750945" cy="26532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2250"/>
                </a:lnSpc>
              </a:pPr>
              <a:r>
                <a:rPr lang="pt-BR" sz="1600" b="1" spc="-5" dirty="0">
                  <a:solidFill>
                    <a:srgbClr val="E48628"/>
                  </a:solidFill>
                  <a:latin typeface="Ubuntu" panose="020B0504030602030204" pitchFamily="34" charset="0"/>
                  <a:cs typeface="Ubuntu Light"/>
                </a:rPr>
                <a:t>PORTARIA SDA/MAPA Nº 968/2023</a:t>
              </a:r>
              <a:endParaRPr sz="1600" b="1" dirty="0">
                <a:solidFill>
                  <a:srgbClr val="E48628"/>
                </a:solidFill>
                <a:latin typeface="Ubuntu" panose="020B0504030602030204" pitchFamily="34" charset="0"/>
                <a:cs typeface="Ubuntu Light"/>
              </a:endParaRPr>
            </a:p>
          </p:txBody>
        </p:sp>
      </p:grpSp>
      <p:sp>
        <p:nvSpPr>
          <p:cNvPr id="45" name="CaixaDeTexto 44">
            <a:extLst>
              <a:ext uri="{FF2B5EF4-FFF2-40B4-BE49-F238E27FC236}">
                <a16:creationId xmlns:a16="http://schemas.microsoft.com/office/drawing/2014/main" id="{5CCFE3FD-51EF-7EC6-7536-3AA072A31D4E}"/>
              </a:ext>
            </a:extLst>
          </p:cNvPr>
          <p:cNvSpPr txBox="1"/>
          <p:nvPr/>
        </p:nvSpPr>
        <p:spPr>
          <a:xfrm>
            <a:off x="403017" y="13854668"/>
            <a:ext cx="6744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rgbClr val="0070C0"/>
                </a:solidFill>
                <a:latin typeface="Ubuntu" panose="020B050403060203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PORTARIA SDA/MAPA Nº 968, DE 8 DE DEZEMBRO DE 2023</a:t>
            </a:r>
            <a:endParaRPr lang="pt-BR" b="1" dirty="0">
              <a:solidFill>
                <a:srgbClr val="0070C0"/>
              </a:solidFill>
              <a:latin typeface="Ubuntu" panose="020B0504030602030204" pitchFamily="34" charset="0"/>
            </a:endParaRPr>
          </a:p>
        </p:txBody>
      </p:sp>
      <p:sp>
        <p:nvSpPr>
          <p:cNvPr id="46" name="object 49">
            <a:extLst>
              <a:ext uri="{FF2B5EF4-FFF2-40B4-BE49-F238E27FC236}">
                <a16:creationId xmlns:a16="http://schemas.microsoft.com/office/drawing/2014/main" id="{CC8F590B-EBB4-80B3-4C44-124CB1F2882A}"/>
              </a:ext>
            </a:extLst>
          </p:cNvPr>
          <p:cNvSpPr txBox="1"/>
          <p:nvPr/>
        </p:nvSpPr>
        <p:spPr>
          <a:xfrm>
            <a:off x="165959" y="10947400"/>
            <a:ext cx="7103708" cy="1117485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 marR="5080" indent="106680" algn="just">
              <a:lnSpc>
                <a:spcPct val="150000"/>
              </a:lnSpc>
              <a:spcBef>
                <a:spcPts val="70"/>
              </a:spcBef>
            </a:pPr>
            <a:r>
              <a:rPr lang="pt-BR" b="1" dirty="0">
                <a:latin typeface="Ubuntu Light" panose="020B0304030602030204" pitchFamily="34" charset="0"/>
                <a:cs typeface="Arial"/>
              </a:rPr>
              <a:t>PRODUTOR RURAL</a:t>
            </a:r>
          </a:p>
          <a:p>
            <a:pPr marL="12700" marR="5080" indent="106680" algn="just">
              <a:lnSpc>
                <a:spcPct val="150000"/>
              </a:lnSpc>
              <a:spcBef>
                <a:spcPts val="70"/>
              </a:spcBef>
            </a:pPr>
            <a:r>
              <a:rPr lang="pt-BR" sz="1600" dirty="0">
                <a:latin typeface="Ubuntu Light" panose="020B0304030602030204" pitchFamily="34" charset="0"/>
                <a:cs typeface="Arial"/>
              </a:rPr>
              <a:t>Não hesite em procurar o seu Sindicato Rural e a FAMATO para trazer a sua demanda. Nós trabalhamos para que a sua voz seja ouvida. </a:t>
            </a:r>
          </a:p>
        </p:txBody>
      </p:sp>
      <p:sp>
        <p:nvSpPr>
          <p:cNvPr id="52" name="CaixaDeTexto 51">
            <a:extLst>
              <a:ext uri="{FF2B5EF4-FFF2-40B4-BE49-F238E27FC236}">
                <a16:creationId xmlns:a16="http://schemas.microsoft.com/office/drawing/2014/main" id="{9374187A-3BE9-D6F0-AB73-57A8919CB5EB}"/>
              </a:ext>
            </a:extLst>
          </p:cNvPr>
          <p:cNvSpPr txBox="1"/>
          <p:nvPr/>
        </p:nvSpPr>
        <p:spPr>
          <a:xfrm>
            <a:off x="3935940" y="12014200"/>
            <a:ext cx="3333728" cy="94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indent="106680" algn="ctr">
              <a:spcBef>
                <a:spcPts val="70"/>
              </a:spcBef>
            </a:pPr>
            <a:r>
              <a:rPr lang="pt-BR" b="1" dirty="0">
                <a:latin typeface="Ubuntu Light" panose="020B0304030602030204" pitchFamily="34" charset="0"/>
                <a:cs typeface="Arial"/>
              </a:rPr>
              <a:t>Plantão da Soja:</a:t>
            </a:r>
          </a:p>
          <a:p>
            <a:pPr marL="12700" marR="5080" indent="106680" algn="ctr">
              <a:spcBef>
                <a:spcPts val="70"/>
              </a:spcBef>
            </a:pPr>
            <a:r>
              <a:rPr lang="pt-BR" b="1" dirty="0">
                <a:latin typeface="Ubuntu Light" panose="020B0304030602030204" pitchFamily="34" charset="0"/>
                <a:cs typeface="Arial"/>
              </a:rPr>
              <a:t> </a:t>
            </a:r>
            <a:r>
              <a:rPr lang="pt-BR" b="1" dirty="0">
                <a:solidFill>
                  <a:srgbClr val="0070C0"/>
                </a:solidFill>
                <a:latin typeface="Ubuntu Light" panose="020B0304030602030204" pitchFamily="34" charset="0"/>
                <a:cs typeface="Arial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agricultura@famato.org.br</a:t>
            </a:r>
            <a:endParaRPr lang="pt-BR" b="1" dirty="0">
              <a:solidFill>
                <a:srgbClr val="0070C0"/>
              </a:solidFill>
              <a:latin typeface="Ubuntu Light" panose="020B0304030602030204" pitchFamily="34" charset="0"/>
              <a:cs typeface="Arial"/>
            </a:endParaRPr>
          </a:p>
          <a:p>
            <a:pPr marL="12700" marR="5080" indent="106680" algn="ctr">
              <a:spcBef>
                <a:spcPts val="70"/>
              </a:spcBef>
            </a:pPr>
            <a:r>
              <a:rPr lang="pt-BR" b="1" dirty="0">
                <a:solidFill>
                  <a:srgbClr val="0070C0"/>
                </a:solidFill>
                <a:latin typeface="Ubuntu Light" panose="020B0304030602030204" pitchFamily="34" charset="0"/>
                <a:cs typeface="Arial"/>
              </a:rPr>
              <a:t>65 99231-6154  (Pedro)</a:t>
            </a:r>
          </a:p>
        </p:txBody>
      </p:sp>
      <p:sp>
        <p:nvSpPr>
          <p:cNvPr id="53" name="object 49">
            <a:extLst>
              <a:ext uri="{FF2B5EF4-FFF2-40B4-BE49-F238E27FC236}">
                <a16:creationId xmlns:a16="http://schemas.microsoft.com/office/drawing/2014/main" id="{4DF08C9E-CF2D-39AF-7EB1-1D7A89CD2A02}"/>
              </a:ext>
            </a:extLst>
          </p:cNvPr>
          <p:cNvSpPr txBox="1"/>
          <p:nvPr/>
        </p:nvSpPr>
        <p:spPr>
          <a:xfrm>
            <a:off x="167758" y="12201178"/>
            <a:ext cx="3576094" cy="555280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 marR="5080" indent="106680" algn="just">
              <a:spcBef>
                <a:spcPts val="70"/>
              </a:spcBef>
            </a:pPr>
            <a:r>
              <a:rPr lang="pt-BR" b="1" dirty="0">
                <a:latin typeface="Ubuntu Light" panose="020B0304030602030204" pitchFamily="34" charset="0"/>
                <a:cs typeface="Arial"/>
              </a:rPr>
              <a:t>Em caso de problemas quanto ao prazo do calendário, contate-nos!</a:t>
            </a:r>
            <a:endParaRPr lang="pt-BR" sz="1600" dirty="0">
              <a:latin typeface="Ubuntu Light" panose="020B0304030602030204" pitchFamily="34" charset="0"/>
              <a:cs typeface="Arial"/>
            </a:endParaRPr>
          </a:p>
        </p:txBody>
      </p:sp>
      <p:cxnSp>
        <p:nvCxnSpPr>
          <p:cNvPr id="4" name="Conector de Seta Reta 3">
            <a:extLst>
              <a:ext uri="{FF2B5EF4-FFF2-40B4-BE49-F238E27FC236}">
                <a16:creationId xmlns:a16="http://schemas.microsoft.com/office/drawing/2014/main" id="{B07FDD21-85BD-A088-C3DC-469FD6BC5E20}"/>
              </a:ext>
            </a:extLst>
          </p:cNvPr>
          <p:cNvCxnSpPr>
            <a:cxnSpLocks/>
          </p:cNvCxnSpPr>
          <p:nvPr/>
        </p:nvCxnSpPr>
        <p:spPr>
          <a:xfrm flipH="1">
            <a:off x="6077772" y="10109200"/>
            <a:ext cx="1191895" cy="228600"/>
          </a:xfrm>
          <a:prstGeom prst="straightConnector1">
            <a:avLst/>
          </a:prstGeom>
          <a:ln w="571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</TotalTime>
  <Words>299</Words>
  <Application>Microsoft Office PowerPoint</Application>
  <PresentationFormat>Personalizar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Ubuntu</vt:lpstr>
      <vt:lpstr>Ubuntu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[FA] 2023_09_12_#160_informativos-por-area_template_vs-02</dc:title>
  <dc:creator>Buenas05</dc:creator>
  <cp:lastModifiedBy>VANIA COSTA</cp:lastModifiedBy>
  <cp:revision>12</cp:revision>
  <cp:lastPrinted>2023-12-12T14:37:02Z</cp:lastPrinted>
  <dcterms:created xsi:type="dcterms:W3CDTF">2023-09-22T13:09:49Z</dcterms:created>
  <dcterms:modified xsi:type="dcterms:W3CDTF">2023-12-13T13:19:59Z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2023-09-22T00:00:00Z</vt:filetime>
  </property>
  <property fmtid="{D5CDD505-2E9C-101B-9397-08002B2CF9AE}" pid="3" name="Creator">
    <vt:lpwstr>Adobe Illustrator 27.9 (Windows)</vt:lpwstr>
  </property>
  <property fmtid="{D5CDD505-2E9C-101B-9397-08002B2CF9AE}" pid="4" name="GTS_PDFXConformance">
    <vt:lpwstr>PDF/X-1a:2001</vt:lpwstr>
  </property>
  <property fmtid="{D5CDD505-2E9C-101B-9397-08002B2CF9AE}" pid="5" name="GTS_PDFXVersion">
    <vt:lpwstr>PDF/X-1:2001</vt:lpwstr>
  </property>
  <property fmtid="{D5CDD505-2E9C-101B-9397-08002B2CF9AE}" pid="6" name="LastSaved">
    <vt:filetime>2023-09-22T00:00:00Z</vt:filetime>
  </property>
  <property fmtid="{D5CDD505-2E9C-101B-9397-08002B2CF9AE}" pid="7" name="Producer">
    <vt:lpwstr>Adobe PDF library 17.00</vt:lpwstr>
  </property>
</Properties>
</file>